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4"/>
  </p:notesMasterIdLst>
  <p:handoutMasterIdLst>
    <p:handoutMasterId r:id="rId45"/>
  </p:handoutMasterIdLst>
  <p:sldIdLst>
    <p:sldId id="273" r:id="rId2"/>
    <p:sldId id="337" r:id="rId3"/>
    <p:sldId id="282" r:id="rId4"/>
    <p:sldId id="276" r:id="rId5"/>
    <p:sldId id="301" r:id="rId6"/>
    <p:sldId id="336" r:id="rId7"/>
    <p:sldId id="299" r:id="rId8"/>
    <p:sldId id="300" r:id="rId9"/>
    <p:sldId id="297" r:id="rId10"/>
    <p:sldId id="296" r:id="rId11"/>
    <p:sldId id="304" r:id="rId12"/>
    <p:sldId id="305" r:id="rId13"/>
    <p:sldId id="306" r:id="rId14"/>
    <p:sldId id="307" r:id="rId15"/>
    <p:sldId id="308" r:id="rId16"/>
    <p:sldId id="309" r:id="rId17"/>
    <p:sldId id="310" r:id="rId18"/>
    <p:sldId id="311" r:id="rId19"/>
    <p:sldId id="312" r:id="rId20"/>
    <p:sldId id="313" r:id="rId21"/>
    <p:sldId id="295" r:id="rId22"/>
    <p:sldId id="325" r:id="rId23"/>
    <p:sldId id="324" r:id="rId24"/>
    <p:sldId id="327" r:id="rId25"/>
    <p:sldId id="314" r:id="rId26"/>
    <p:sldId id="330" r:id="rId27"/>
    <p:sldId id="329" r:id="rId28"/>
    <p:sldId id="326" r:id="rId29"/>
    <p:sldId id="328" r:id="rId30"/>
    <p:sldId id="315" r:id="rId31"/>
    <p:sldId id="321" r:id="rId32"/>
    <p:sldId id="322" r:id="rId33"/>
    <p:sldId id="316" r:id="rId34"/>
    <p:sldId id="318" r:id="rId35"/>
    <p:sldId id="281" r:id="rId36"/>
    <p:sldId id="331" r:id="rId37"/>
    <p:sldId id="332" r:id="rId38"/>
    <p:sldId id="333" r:id="rId39"/>
    <p:sldId id="334" r:id="rId40"/>
    <p:sldId id="335" r:id="rId41"/>
    <p:sldId id="323" r:id="rId42"/>
    <p:sldId id="271" r:id="rId43"/>
  </p:sldIdLst>
  <p:sldSz cx="9144000" cy="6858000" type="screen4x3"/>
  <p:notesSz cx="6858000" cy="9296400"/>
  <p:defaultTextStyle>
    <a:defPPr>
      <a:defRPr lang="en-US"/>
    </a:defPPr>
    <a:lvl1pPr algn="ctr" rtl="0" fontAlgn="base">
      <a:spcBef>
        <a:spcPct val="20000"/>
      </a:spcBef>
      <a:spcAft>
        <a:spcPct val="0"/>
      </a:spcAft>
      <a:buFont typeface="Arial" charset="0"/>
      <a:buChar char="-"/>
      <a:defRPr sz="2000" kern="1200">
        <a:solidFill>
          <a:schemeClr val="tx1"/>
        </a:solidFill>
        <a:latin typeface="Arial" charset="0"/>
        <a:ea typeface="+mn-ea"/>
        <a:cs typeface="+mn-cs"/>
      </a:defRPr>
    </a:lvl1pPr>
    <a:lvl2pPr marL="457200" algn="ctr" rtl="0" fontAlgn="base">
      <a:spcBef>
        <a:spcPct val="20000"/>
      </a:spcBef>
      <a:spcAft>
        <a:spcPct val="0"/>
      </a:spcAft>
      <a:buFont typeface="Arial" charset="0"/>
      <a:buChar char="-"/>
      <a:defRPr sz="2000" kern="1200">
        <a:solidFill>
          <a:schemeClr val="tx1"/>
        </a:solidFill>
        <a:latin typeface="Arial" charset="0"/>
        <a:ea typeface="+mn-ea"/>
        <a:cs typeface="+mn-cs"/>
      </a:defRPr>
    </a:lvl2pPr>
    <a:lvl3pPr marL="914400" algn="ctr" rtl="0" fontAlgn="base">
      <a:spcBef>
        <a:spcPct val="20000"/>
      </a:spcBef>
      <a:spcAft>
        <a:spcPct val="0"/>
      </a:spcAft>
      <a:buFont typeface="Arial" charset="0"/>
      <a:buChar char="-"/>
      <a:defRPr sz="2000" kern="1200">
        <a:solidFill>
          <a:schemeClr val="tx1"/>
        </a:solidFill>
        <a:latin typeface="Arial" charset="0"/>
        <a:ea typeface="+mn-ea"/>
        <a:cs typeface="+mn-cs"/>
      </a:defRPr>
    </a:lvl3pPr>
    <a:lvl4pPr marL="1371600" algn="ctr" rtl="0" fontAlgn="base">
      <a:spcBef>
        <a:spcPct val="20000"/>
      </a:spcBef>
      <a:spcAft>
        <a:spcPct val="0"/>
      </a:spcAft>
      <a:buFont typeface="Arial" charset="0"/>
      <a:buChar char="-"/>
      <a:defRPr sz="2000" kern="1200">
        <a:solidFill>
          <a:schemeClr val="tx1"/>
        </a:solidFill>
        <a:latin typeface="Arial" charset="0"/>
        <a:ea typeface="+mn-ea"/>
        <a:cs typeface="+mn-cs"/>
      </a:defRPr>
    </a:lvl4pPr>
    <a:lvl5pPr marL="1828800" algn="ctr" rtl="0" fontAlgn="base">
      <a:spcBef>
        <a:spcPct val="20000"/>
      </a:spcBef>
      <a:spcAft>
        <a:spcPct val="0"/>
      </a:spcAft>
      <a:buFont typeface="Arial" charset="0"/>
      <a:buChar cha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688">
          <p15:clr>
            <a:srgbClr val="A4A3A4"/>
          </p15:clr>
        </p15:guide>
        <p15:guide id="2" pos="576">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0066"/>
    <a:srgbClr val="5F5F5F"/>
    <a:srgbClr val="EAEAEA"/>
    <a:srgbClr val="DDDDDD"/>
    <a:srgbClr val="000099"/>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8" autoAdjust="0"/>
    <p:restoredTop sz="94652" autoAdjust="0"/>
  </p:normalViewPr>
  <p:slideViewPr>
    <p:cSldViewPr>
      <p:cViewPr varScale="1">
        <p:scale>
          <a:sx n="96" d="100"/>
          <a:sy n="96" d="100"/>
        </p:scale>
        <p:origin x="834" y="90"/>
      </p:cViewPr>
      <p:guideLst>
        <p:guide orient="horz" pos="2688"/>
        <p:guide pos="57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110"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38463"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buFontTx/>
              <a:buNone/>
              <a:defRPr sz="1200">
                <a:latin typeface="Times New Roman" pitchFamily="18" charset="0"/>
              </a:defRPr>
            </a:lvl1pPr>
          </a:lstStyle>
          <a:p>
            <a:endParaRPr lang="en-US"/>
          </a:p>
        </p:txBody>
      </p:sp>
      <p:sp>
        <p:nvSpPr>
          <p:cNvPr id="11267" name="Rectangle 3"/>
          <p:cNvSpPr>
            <a:spLocks noGrp="1" noChangeArrowheads="1"/>
          </p:cNvSpPr>
          <p:nvPr>
            <p:ph type="dt" sz="quarter" idx="1"/>
          </p:nvPr>
        </p:nvSpPr>
        <p:spPr bwMode="auto">
          <a:xfrm>
            <a:off x="3917950" y="0"/>
            <a:ext cx="2938463"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200">
                <a:latin typeface="Times New Roman" pitchFamily="18" charset="0"/>
              </a:defRPr>
            </a:lvl1pPr>
          </a:lstStyle>
          <a:p>
            <a:endParaRPr lang="en-US"/>
          </a:p>
        </p:txBody>
      </p:sp>
      <p:sp>
        <p:nvSpPr>
          <p:cNvPr id="11268" name="Rectangle 4"/>
          <p:cNvSpPr>
            <a:spLocks noGrp="1" noChangeArrowheads="1"/>
          </p:cNvSpPr>
          <p:nvPr>
            <p:ph type="ftr" sz="quarter" idx="2"/>
          </p:nvPr>
        </p:nvSpPr>
        <p:spPr bwMode="auto">
          <a:xfrm>
            <a:off x="0" y="8823325"/>
            <a:ext cx="2938463"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buFontTx/>
              <a:buNone/>
              <a:defRPr sz="1200">
                <a:latin typeface="Times New Roman" pitchFamily="18" charset="0"/>
              </a:defRPr>
            </a:lvl1pPr>
          </a:lstStyle>
          <a:p>
            <a:endParaRPr lang="en-US"/>
          </a:p>
        </p:txBody>
      </p:sp>
      <p:sp>
        <p:nvSpPr>
          <p:cNvPr id="11269" name="Rectangle 5"/>
          <p:cNvSpPr>
            <a:spLocks noGrp="1" noChangeArrowheads="1"/>
          </p:cNvSpPr>
          <p:nvPr>
            <p:ph type="sldNum" sz="quarter" idx="3"/>
          </p:nvPr>
        </p:nvSpPr>
        <p:spPr bwMode="auto">
          <a:xfrm>
            <a:off x="3917950" y="8823325"/>
            <a:ext cx="2938463"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FontTx/>
              <a:buNone/>
              <a:defRPr sz="1200">
                <a:latin typeface="Times New Roman" pitchFamily="18" charset="0"/>
              </a:defRPr>
            </a:lvl1pPr>
          </a:lstStyle>
          <a:p>
            <a:fld id="{76A85415-036D-40DD-9CBB-5A0EEADB315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38463"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buFontTx/>
              <a:buNone/>
              <a:defRPr sz="1200">
                <a:latin typeface="Times New Roman" pitchFamily="18" charset="0"/>
              </a:defRPr>
            </a:lvl1pPr>
          </a:lstStyle>
          <a:p>
            <a:endParaRPr lang="en-US"/>
          </a:p>
        </p:txBody>
      </p:sp>
      <p:sp>
        <p:nvSpPr>
          <p:cNvPr id="13315" name="Rectangle 3"/>
          <p:cNvSpPr>
            <a:spLocks noGrp="1" noChangeArrowheads="1"/>
          </p:cNvSpPr>
          <p:nvPr>
            <p:ph type="dt" idx="1"/>
          </p:nvPr>
        </p:nvSpPr>
        <p:spPr bwMode="auto">
          <a:xfrm>
            <a:off x="3917950" y="0"/>
            <a:ext cx="2938463"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200">
                <a:latin typeface="Times New Roman" pitchFamily="18" charset="0"/>
              </a:defRPr>
            </a:lvl1pPr>
          </a:lstStyle>
          <a:p>
            <a:endParaRPr lang="en-US"/>
          </a:p>
        </p:txBody>
      </p:sp>
      <p:sp>
        <p:nvSpPr>
          <p:cNvPr id="13316" name="Rectangle 4"/>
          <p:cNvSpPr>
            <a:spLocks noGrp="1" noRot="1" noChangeAspect="1" noChangeArrowheads="1" noTextEdit="1"/>
          </p:cNvSpPr>
          <p:nvPr>
            <p:ph type="sldImg" idx="2"/>
          </p:nvPr>
        </p:nvSpPr>
        <p:spPr bwMode="auto">
          <a:xfrm>
            <a:off x="1076325" y="690563"/>
            <a:ext cx="4705350" cy="3529012"/>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04875" y="4449763"/>
            <a:ext cx="5046663" cy="414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6"/>
          <p:cNvSpPr>
            <a:spLocks noGrp="1" noChangeArrowheads="1"/>
          </p:cNvSpPr>
          <p:nvPr>
            <p:ph type="ftr" sz="quarter" idx="4"/>
          </p:nvPr>
        </p:nvSpPr>
        <p:spPr bwMode="auto">
          <a:xfrm>
            <a:off x="0" y="8823325"/>
            <a:ext cx="2938463"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buFontTx/>
              <a:buNone/>
              <a:defRPr sz="1200">
                <a:latin typeface="Times New Roman" pitchFamily="18" charset="0"/>
              </a:defRPr>
            </a:lvl1pPr>
          </a:lstStyle>
          <a:p>
            <a:endParaRPr lang="en-US"/>
          </a:p>
        </p:txBody>
      </p:sp>
      <p:sp>
        <p:nvSpPr>
          <p:cNvPr id="13319" name="Rectangle 7"/>
          <p:cNvSpPr>
            <a:spLocks noGrp="1" noChangeArrowheads="1"/>
          </p:cNvSpPr>
          <p:nvPr>
            <p:ph type="sldNum" sz="quarter" idx="5"/>
          </p:nvPr>
        </p:nvSpPr>
        <p:spPr bwMode="auto">
          <a:xfrm>
            <a:off x="3917950" y="8823325"/>
            <a:ext cx="2938463"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FontTx/>
              <a:buNone/>
              <a:defRPr sz="1200">
                <a:latin typeface="Times New Roman" pitchFamily="18" charset="0"/>
              </a:defRPr>
            </a:lvl1pPr>
          </a:lstStyle>
          <a:p>
            <a:fld id="{9C95D0A7-D384-4E47-A50C-A5A5035C406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A89FC-9675-445A-AE33-7671B2AA2FA1}" type="slidenum">
              <a:rPr lang="en-US"/>
              <a:pPr/>
              <a:t>11</a:t>
            </a:fld>
            <a:endParaRPr lang="en-US"/>
          </a:p>
        </p:txBody>
      </p:sp>
      <p:sp>
        <p:nvSpPr>
          <p:cNvPr id="89090" name="Rectangle 2"/>
          <p:cNvSpPr>
            <a:spLocks noGrp="1" noRot="1" noChangeAspect="1" noChangeArrowheads="1" noTextEdit="1"/>
          </p:cNvSpPr>
          <p:nvPr>
            <p:ph type="sldImg"/>
          </p:nvPr>
        </p:nvSpPr>
        <p:spPr>
          <a:xfrm>
            <a:off x="1108075" y="698500"/>
            <a:ext cx="4643438" cy="3482975"/>
          </a:xfrm>
          <a:ln/>
        </p:spPr>
      </p:sp>
      <p:sp>
        <p:nvSpPr>
          <p:cNvPr id="89091" name="Rectangle 3"/>
          <p:cNvSpPr>
            <a:spLocks noGrp="1" noChangeArrowheads="1"/>
          </p:cNvSpPr>
          <p:nvPr>
            <p:ph type="body" idx="1"/>
          </p:nvPr>
        </p:nvSpPr>
        <p:spPr>
          <a:xfrm>
            <a:off x="914400" y="4416425"/>
            <a:ext cx="5029200" cy="4183063"/>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2C4E84-0C10-435D-AFBD-7887CF825001}" type="slidenum">
              <a:rPr lang="en-US"/>
              <a:pPr/>
              <a:t>36</a:t>
            </a:fld>
            <a:endParaRPr lang="en-US"/>
          </a:p>
        </p:txBody>
      </p:sp>
      <p:sp>
        <p:nvSpPr>
          <p:cNvPr id="134146" name="Rectangle 2"/>
          <p:cNvSpPr>
            <a:spLocks noGrp="1" noRot="1" noChangeAspect="1" noChangeArrowheads="1" noTextEdit="1"/>
          </p:cNvSpPr>
          <p:nvPr>
            <p:ph type="sldImg"/>
          </p:nvPr>
        </p:nvSpPr>
        <p:spPr>
          <a:xfrm>
            <a:off x="1108075" y="698500"/>
            <a:ext cx="4643438" cy="3482975"/>
          </a:xfrm>
          <a:ln/>
        </p:spPr>
      </p:sp>
      <p:sp>
        <p:nvSpPr>
          <p:cNvPr id="134147" name="Rectangle 3"/>
          <p:cNvSpPr>
            <a:spLocks noGrp="1" noChangeArrowheads="1"/>
          </p:cNvSpPr>
          <p:nvPr>
            <p:ph type="body" idx="1"/>
          </p:nvPr>
        </p:nvSpPr>
        <p:spPr>
          <a:xfrm>
            <a:off x="914400" y="4416425"/>
            <a:ext cx="5029200" cy="4183063"/>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16E3AA-73BF-48A9-BB4D-222CFE65A90F}" type="slidenum">
              <a:rPr lang="en-US"/>
              <a:pPr/>
              <a:t>42</a:t>
            </a:fld>
            <a:endParaRPr lang="en-US"/>
          </a:p>
        </p:txBody>
      </p:sp>
      <p:sp>
        <p:nvSpPr>
          <p:cNvPr id="39938" name="Rectangle 2"/>
          <p:cNvSpPr>
            <a:spLocks noGrp="1" noRot="1" noChangeAspect="1" noChangeArrowheads="1" noTextEdit="1"/>
          </p:cNvSpPr>
          <p:nvPr>
            <p:ph type="sldImg"/>
          </p:nvPr>
        </p:nvSpPr>
        <p:spPr>
          <a:xfrm>
            <a:off x="1074738" y="692150"/>
            <a:ext cx="4706937" cy="3530600"/>
          </a:xfrm>
          <a:ln/>
        </p:spPr>
      </p:sp>
      <p:sp>
        <p:nvSpPr>
          <p:cNvPr id="39939" name="Rectangle 3"/>
          <p:cNvSpPr>
            <a:spLocks noGrp="1" noChangeArrowheads="1"/>
          </p:cNvSpPr>
          <p:nvPr>
            <p:ph type="body" idx="1"/>
          </p:nvPr>
        </p:nvSpPr>
        <p:spPr>
          <a:xfrm>
            <a:off x="903288" y="4448175"/>
            <a:ext cx="5049837" cy="4143375"/>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014A08-F4FC-499A-9DF6-330F514F8CE4}" type="slidenum">
              <a:rPr lang="en-US"/>
              <a:pPr/>
              <a:t>12</a:t>
            </a:fld>
            <a:endParaRPr lang="en-US"/>
          </a:p>
        </p:txBody>
      </p:sp>
      <p:sp>
        <p:nvSpPr>
          <p:cNvPr id="91138" name="Rectangle 2"/>
          <p:cNvSpPr>
            <a:spLocks noGrp="1" noRot="1" noChangeAspect="1" noChangeArrowheads="1" noTextEdit="1"/>
          </p:cNvSpPr>
          <p:nvPr>
            <p:ph type="sldImg"/>
          </p:nvPr>
        </p:nvSpPr>
        <p:spPr>
          <a:xfrm>
            <a:off x="1108075" y="698500"/>
            <a:ext cx="4643438" cy="3482975"/>
          </a:xfrm>
          <a:ln/>
        </p:spPr>
      </p:sp>
      <p:sp>
        <p:nvSpPr>
          <p:cNvPr id="91139" name="Rectangle 3"/>
          <p:cNvSpPr>
            <a:spLocks noGrp="1" noChangeArrowheads="1"/>
          </p:cNvSpPr>
          <p:nvPr>
            <p:ph type="body" idx="1"/>
          </p:nvPr>
        </p:nvSpPr>
        <p:spPr>
          <a:xfrm>
            <a:off x="914400" y="4416425"/>
            <a:ext cx="5029200" cy="4183063"/>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2C77CE-47FB-43A3-AEBF-DFEF6016A430}" type="slidenum">
              <a:rPr lang="en-US"/>
              <a:pPr/>
              <a:t>13</a:t>
            </a:fld>
            <a:endParaRPr lang="en-US"/>
          </a:p>
        </p:txBody>
      </p:sp>
      <p:sp>
        <p:nvSpPr>
          <p:cNvPr id="93186" name="Rectangle 2"/>
          <p:cNvSpPr>
            <a:spLocks noGrp="1" noRot="1" noChangeAspect="1" noChangeArrowheads="1" noTextEdit="1"/>
          </p:cNvSpPr>
          <p:nvPr>
            <p:ph type="sldImg"/>
          </p:nvPr>
        </p:nvSpPr>
        <p:spPr>
          <a:xfrm>
            <a:off x="1101725" y="695325"/>
            <a:ext cx="4654550" cy="3490913"/>
          </a:xfrm>
          <a:ln w="12700" cap="flat">
            <a:solidFill>
              <a:schemeClr val="tx1"/>
            </a:solidFill>
          </a:ln>
        </p:spPr>
      </p:sp>
      <p:sp>
        <p:nvSpPr>
          <p:cNvPr id="93187" name="Rectangle 3"/>
          <p:cNvSpPr>
            <a:spLocks noGrp="1" noChangeArrowheads="1"/>
          </p:cNvSpPr>
          <p:nvPr>
            <p:ph type="body" idx="1"/>
          </p:nvPr>
        </p:nvSpPr>
        <p:spPr>
          <a:xfrm>
            <a:off x="914400" y="4414838"/>
            <a:ext cx="5029200" cy="4183062"/>
          </a:xfrm>
          <a:ln/>
        </p:spPr>
        <p:txBody>
          <a:bodyPr lIns="93080" tIns="46541" rIns="93080" bIns="46541"/>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CA7E26-6CEA-4B02-8585-63CC57E6C3A3}" type="slidenum">
              <a:rPr lang="en-US"/>
              <a:pPr/>
              <a:t>14</a:t>
            </a:fld>
            <a:endParaRPr lang="en-US"/>
          </a:p>
        </p:txBody>
      </p:sp>
      <p:sp>
        <p:nvSpPr>
          <p:cNvPr id="95234" name="Rectangle 2"/>
          <p:cNvSpPr>
            <a:spLocks noGrp="1" noRot="1" noChangeAspect="1" noChangeArrowheads="1" noTextEdit="1"/>
          </p:cNvSpPr>
          <p:nvPr>
            <p:ph type="sldImg"/>
          </p:nvPr>
        </p:nvSpPr>
        <p:spPr>
          <a:xfrm>
            <a:off x="1101725" y="695325"/>
            <a:ext cx="4654550" cy="3490913"/>
          </a:xfrm>
          <a:ln w="12700" cap="flat">
            <a:solidFill>
              <a:schemeClr val="tx1"/>
            </a:solidFill>
          </a:ln>
        </p:spPr>
      </p:sp>
      <p:sp>
        <p:nvSpPr>
          <p:cNvPr id="95235" name="Rectangle 3"/>
          <p:cNvSpPr>
            <a:spLocks noGrp="1" noChangeArrowheads="1"/>
          </p:cNvSpPr>
          <p:nvPr>
            <p:ph type="body" idx="1"/>
          </p:nvPr>
        </p:nvSpPr>
        <p:spPr>
          <a:xfrm>
            <a:off x="914400" y="4414838"/>
            <a:ext cx="5029200" cy="4183062"/>
          </a:xfrm>
          <a:ln/>
        </p:spPr>
        <p:txBody>
          <a:bodyPr lIns="93080" tIns="46541" rIns="93080" bIns="46541"/>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E77640-FD88-42FD-9EAE-B6829E041065}" type="slidenum">
              <a:rPr lang="en-US"/>
              <a:pPr/>
              <a:t>15</a:t>
            </a:fld>
            <a:endParaRPr lang="en-US"/>
          </a:p>
        </p:txBody>
      </p:sp>
      <p:sp>
        <p:nvSpPr>
          <p:cNvPr id="97282" name="Rectangle 2"/>
          <p:cNvSpPr>
            <a:spLocks noGrp="1" noRot="1" noChangeAspect="1" noChangeArrowheads="1" noTextEdit="1"/>
          </p:cNvSpPr>
          <p:nvPr>
            <p:ph type="sldImg"/>
          </p:nvPr>
        </p:nvSpPr>
        <p:spPr>
          <a:xfrm>
            <a:off x="1108075" y="698500"/>
            <a:ext cx="4643438" cy="3482975"/>
          </a:xfrm>
          <a:ln/>
        </p:spPr>
      </p:sp>
      <p:sp>
        <p:nvSpPr>
          <p:cNvPr id="97283" name="Rectangle 3"/>
          <p:cNvSpPr>
            <a:spLocks noGrp="1" noChangeArrowheads="1"/>
          </p:cNvSpPr>
          <p:nvPr>
            <p:ph type="body" idx="1"/>
          </p:nvPr>
        </p:nvSpPr>
        <p:spPr>
          <a:xfrm>
            <a:off x="914400" y="4416425"/>
            <a:ext cx="5029200" cy="4183063"/>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6D9BF-C640-46D4-B174-A7D67EFB7832}" type="slidenum">
              <a:rPr lang="en-US"/>
              <a:pPr/>
              <a:t>16</a:t>
            </a:fld>
            <a:endParaRPr lang="en-US"/>
          </a:p>
        </p:txBody>
      </p:sp>
      <p:sp>
        <p:nvSpPr>
          <p:cNvPr id="99330" name="Rectangle 2"/>
          <p:cNvSpPr>
            <a:spLocks noGrp="1" noRot="1" noChangeAspect="1" noChangeArrowheads="1" noTextEdit="1"/>
          </p:cNvSpPr>
          <p:nvPr>
            <p:ph type="sldImg"/>
          </p:nvPr>
        </p:nvSpPr>
        <p:spPr>
          <a:xfrm>
            <a:off x="1108075" y="698500"/>
            <a:ext cx="4643438" cy="3482975"/>
          </a:xfrm>
          <a:ln/>
        </p:spPr>
      </p:sp>
      <p:sp>
        <p:nvSpPr>
          <p:cNvPr id="99331" name="Rectangle 3"/>
          <p:cNvSpPr>
            <a:spLocks noGrp="1" noChangeArrowheads="1"/>
          </p:cNvSpPr>
          <p:nvPr>
            <p:ph type="body" idx="1"/>
          </p:nvPr>
        </p:nvSpPr>
        <p:spPr>
          <a:xfrm>
            <a:off x="914400" y="4416425"/>
            <a:ext cx="5029200" cy="4183063"/>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A99E33-266E-4048-83A6-E50143737F59}" type="slidenum">
              <a:rPr lang="en-US"/>
              <a:pPr/>
              <a:t>17</a:t>
            </a:fld>
            <a:endParaRPr lang="en-US"/>
          </a:p>
        </p:txBody>
      </p:sp>
      <p:sp>
        <p:nvSpPr>
          <p:cNvPr id="101378" name="Rectangle 2"/>
          <p:cNvSpPr>
            <a:spLocks noGrp="1" noRot="1" noChangeAspect="1" noChangeArrowheads="1" noTextEdit="1"/>
          </p:cNvSpPr>
          <p:nvPr>
            <p:ph type="sldImg"/>
          </p:nvPr>
        </p:nvSpPr>
        <p:spPr>
          <a:xfrm>
            <a:off x="1108075" y="698500"/>
            <a:ext cx="4643438" cy="3482975"/>
          </a:xfrm>
          <a:ln/>
        </p:spPr>
      </p:sp>
      <p:sp>
        <p:nvSpPr>
          <p:cNvPr id="101379" name="Rectangle 3"/>
          <p:cNvSpPr>
            <a:spLocks noGrp="1" noChangeArrowheads="1"/>
          </p:cNvSpPr>
          <p:nvPr>
            <p:ph type="body" idx="1"/>
          </p:nvPr>
        </p:nvSpPr>
        <p:spPr>
          <a:xfrm>
            <a:off x="914400" y="4416425"/>
            <a:ext cx="5029200" cy="4183063"/>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90E90-C561-457E-95D4-2616EC5E7A9C}" type="slidenum">
              <a:rPr lang="en-US"/>
              <a:pPr/>
              <a:t>19</a:t>
            </a:fld>
            <a:endParaRPr lang="en-US"/>
          </a:p>
        </p:txBody>
      </p:sp>
      <p:sp>
        <p:nvSpPr>
          <p:cNvPr id="104450" name="Rectangle 2"/>
          <p:cNvSpPr>
            <a:spLocks noGrp="1" noRot="1" noChangeAspect="1" noChangeArrowheads="1" noTextEdit="1"/>
          </p:cNvSpPr>
          <p:nvPr>
            <p:ph type="sldImg"/>
          </p:nvPr>
        </p:nvSpPr>
        <p:spPr>
          <a:xfrm>
            <a:off x="1108075" y="698500"/>
            <a:ext cx="4643438" cy="3482975"/>
          </a:xfrm>
          <a:ln/>
        </p:spPr>
      </p:sp>
      <p:sp>
        <p:nvSpPr>
          <p:cNvPr id="104451" name="Rectangle 3"/>
          <p:cNvSpPr>
            <a:spLocks noGrp="1" noChangeArrowheads="1"/>
          </p:cNvSpPr>
          <p:nvPr>
            <p:ph type="body" idx="1"/>
          </p:nvPr>
        </p:nvSpPr>
        <p:spPr>
          <a:xfrm>
            <a:off x="914400" y="4416425"/>
            <a:ext cx="5029200" cy="4183063"/>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F6EACC-4797-4A9B-9496-7CF1DD1E1E88}" type="slidenum">
              <a:rPr lang="en-US"/>
              <a:pPr/>
              <a:t>20</a:t>
            </a:fld>
            <a:endParaRPr lang="en-US"/>
          </a:p>
        </p:txBody>
      </p:sp>
      <p:sp>
        <p:nvSpPr>
          <p:cNvPr id="106498" name="Rectangle 2"/>
          <p:cNvSpPr>
            <a:spLocks noGrp="1" noRot="1" noChangeAspect="1" noChangeArrowheads="1" noTextEdit="1"/>
          </p:cNvSpPr>
          <p:nvPr>
            <p:ph type="sldImg"/>
          </p:nvPr>
        </p:nvSpPr>
        <p:spPr>
          <a:xfrm>
            <a:off x="1108075" y="698500"/>
            <a:ext cx="4643438" cy="3482975"/>
          </a:xfrm>
          <a:ln/>
        </p:spPr>
      </p:sp>
      <p:sp>
        <p:nvSpPr>
          <p:cNvPr id="106499" name="Rectangle 3"/>
          <p:cNvSpPr>
            <a:spLocks noGrp="1" noChangeArrowheads="1"/>
          </p:cNvSpPr>
          <p:nvPr>
            <p:ph type="body" idx="1"/>
          </p:nvPr>
        </p:nvSpPr>
        <p:spPr>
          <a:xfrm>
            <a:off x="914400" y="4416425"/>
            <a:ext cx="5029200" cy="4183063"/>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A03BDECE-DF02-4545-A0B7-953E39DD089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E659D48-59B9-4EA4-B60C-62D1F19537E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
            <a:ext cx="2133600" cy="6629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76200"/>
            <a:ext cx="6248400" cy="6629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BCFD72A-4F72-4943-B37F-FE51D977C21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772400" cy="914400"/>
          </a:xfrm>
        </p:spPr>
        <p:txBody>
          <a:bodyPr/>
          <a:lstStyle/>
          <a:p>
            <a:r>
              <a:rPr lang="en-US"/>
              <a:t>Click to edit Master title style</a:t>
            </a:r>
          </a:p>
        </p:txBody>
      </p:sp>
      <p:sp>
        <p:nvSpPr>
          <p:cNvPr id="3" name="Text Placeholder 2"/>
          <p:cNvSpPr>
            <a:spLocks noGrp="1"/>
          </p:cNvSpPr>
          <p:nvPr>
            <p:ph type="body" sz="half" idx="1"/>
          </p:nvPr>
        </p:nvSpPr>
        <p:spPr>
          <a:xfrm>
            <a:off x="381000" y="1371600"/>
            <a:ext cx="41910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371600"/>
            <a:ext cx="41910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7010400" y="6619875"/>
            <a:ext cx="2133600" cy="476250"/>
          </a:xfrm>
        </p:spPr>
        <p:txBody>
          <a:bodyPr/>
          <a:lstStyle>
            <a:lvl1pPr>
              <a:defRPr/>
            </a:lvl1pPr>
          </a:lstStyle>
          <a:p>
            <a:fld id="{42A337E7-4072-4B6C-B09E-1E3744228C9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772400" cy="914400"/>
          </a:xfrm>
        </p:spPr>
        <p:txBody>
          <a:bodyPr/>
          <a:lstStyle/>
          <a:p>
            <a:r>
              <a:rPr lang="en-US"/>
              <a:t>Click to edit Master title style</a:t>
            </a:r>
          </a:p>
        </p:txBody>
      </p:sp>
      <p:sp>
        <p:nvSpPr>
          <p:cNvPr id="3" name="Text Placeholder 2"/>
          <p:cNvSpPr>
            <a:spLocks noGrp="1"/>
          </p:cNvSpPr>
          <p:nvPr>
            <p:ph type="body" sz="half" idx="1"/>
          </p:nvPr>
        </p:nvSpPr>
        <p:spPr>
          <a:xfrm>
            <a:off x="381000" y="1371600"/>
            <a:ext cx="41910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1371600"/>
            <a:ext cx="4191000" cy="259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4400" y="4114800"/>
            <a:ext cx="4191000" cy="259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7010400" y="6619875"/>
            <a:ext cx="2133600" cy="476250"/>
          </a:xfrm>
        </p:spPr>
        <p:txBody>
          <a:bodyPr/>
          <a:lstStyle>
            <a:lvl1pPr>
              <a:defRPr/>
            </a:lvl1pPr>
          </a:lstStyle>
          <a:p>
            <a:fld id="{2FD58536-CCF3-4534-995A-84B912733B7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76200"/>
            <a:ext cx="8534400" cy="662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7010400" y="6619875"/>
            <a:ext cx="2133600" cy="476250"/>
          </a:xfrm>
        </p:spPr>
        <p:txBody>
          <a:bodyPr/>
          <a:lstStyle>
            <a:lvl1pPr>
              <a:defRPr/>
            </a:lvl1pPr>
          </a:lstStyle>
          <a:p>
            <a:fld id="{12BD966E-6ABF-44EC-92AF-255D140567E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0695C5A-DD58-48D2-A6E6-000FD1EC325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207B574-8FBE-4D86-87B9-B88CD9817D0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71600"/>
            <a:ext cx="4191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371600"/>
            <a:ext cx="4191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4B8194EA-5A82-4475-8FDD-983E1C0264E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EF987B93-AA65-4145-A920-760B7907EF1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EDB92BC0-2C4D-4E57-9A0D-3774F361330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1C80C46-F683-44E3-9EF0-8828308477E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DA3E739-A3EC-4CF7-9EC5-F70EA8352DA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C374D431-41E2-4532-B577-A616D571D06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990600" y="7620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nvPr>
        </p:nvSpPr>
        <p:spPr bwMode="auto">
          <a:xfrm>
            <a:off x="381000" y="1371600"/>
            <a:ext cx="8534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700" name="Rectangle 4"/>
          <p:cNvSpPr>
            <a:spLocks noGrp="1" noChangeArrowheads="1"/>
          </p:cNvSpPr>
          <p:nvPr>
            <p:ph type="sldNum" sz="quarter" idx="4"/>
          </p:nvPr>
        </p:nvSpPr>
        <p:spPr bwMode="auto">
          <a:xfrm>
            <a:off x="7010400" y="66198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fld id="{EA9A621E-AAB5-4FCC-9B9F-49855811C6E0}" type="slidenum">
              <a:rPr lang="en-US"/>
              <a:pPr/>
              <a:t>‹#›</a:t>
            </a:fld>
            <a:endParaRPr lang="en-US"/>
          </a:p>
        </p:txBody>
      </p:sp>
      <p:grpSp>
        <p:nvGrpSpPr>
          <p:cNvPr id="29706" name="Group 10"/>
          <p:cNvGrpSpPr>
            <a:grpSpLocks/>
          </p:cNvGrpSpPr>
          <p:nvPr userDrawn="1"/>
        </p:nvGrpSpPr>
        <p:grpSpPr bwMode="auto">
          <a:xfrm>
            <a:off x="0" y="942975"/>
            <a:ext cx="9175750" cy="292100"/>
            <a:chOff x="0" y="494"/>
            <a:chExt cx="5780" cy="184"/>
          </a:xfrm>
        </p:grpSpPr>
        <p:sp>
          <p:nvSpPr>
            <p:cNvPr id="29702" name="Line 6"/>
            <p:cNvSpPr>
              <a:spLocks noChangeShapeType="1"/>
            </p:cNvSpPr>
            <p:nvPr userDrawn="1"/>
          </p:nvSpPr>
          <p:spPr bwMode="auto">
            <a:xfrm>
              <a:off x="0" y="576"/>
              <a:ext cx="5520" cy="0"/>
            </a:xfrm>
            <a:prstGeom prst="line">
              <a:avLst/>
            </a:prstGeom>
            <a:noFill/>
            <a:ln w="63500">
              <a:solidFill>
                <a:srgbClr val="000099"/>
              </a:solidFill>
              <a:round/>
              <a:headEnd/>
              <a:tailEnd/>
            </a:ln>
            <a:effectLst/>
          </p:spPr>
          <p:txBody>
            <a:bodyPr/>
            <a:lstStyle/>
            <a:p>
              <a:endParaRPr lang="en-US"/>
            </a:p>
          </p:txBody>
        </p:sp>
        <p:grpSp>
          <p:nvGrpSpPr>
            <p:cNvPr id="29703" name="Group 7"/>
            <p:cNvGrpSpPr>
              <a:grpSpLocks/>
            </p:cNvGrpSpPr>
            <p:nvPr userDrawn="1"/>
          </p:nvGrpSpPr>
          <p:grpSpPr bwMode="auto">
            <a:xfrm>
              <a:off x="5480" y="494"/>
              <a:ext cx="300" cy="184"/>
              <a:chOff x="5480" y="494"/>
              <a:chExt cx="300" cy="184"/>
            </a:xfrm>
          </p:grpSpPr>
          <p:pic>
            <p:nvPicPr>
              <p:cNvPr id="29704" name="Picture 8"/>
              <p:cNvPicPr>
                <a:picLocks noChangeArrowheads="1"/>
              </p:cNvPicPr>
              <p:nvPr userDrawn="1"/>
            </p:nvPicPr>
            <p:blipFill>
              <a:blip r:embed="rId16" cstate="print"/>
              <a:srcRect/>
              <a:stretch>
                <a:fillRect/>
              </a:stretch>
            </p:blipFill>
            <p:spPr bwMode="auto">
              <a:xfrm>
                <a:off x="5480" y="494"/>
                <a:ext cx="300" cy="184"/>
              </a:xfrm>
              <a:prstGeom prst="rect">
                <a:avLst/>
              </a:prstGeom>
              <a:noFill/>
              <a:ln w="9525">
                <a:noFill/>
                <a:miter lim="800000"/>
                <a:headEnd/>
                <a:tailEnd/>
              </a:ln>
              <a:effectLst/>
            </p:spPr>
          </p:pic>
          <p:sp>
            <p:nvSpPr>
              <p:cNvPr id="29705" name="Rectangle 9"/>
              <p:cNvSpPr>
                <a:spLocks noChangeArrowheads="1"/>
              </p:cNvSpPr>
              <p:nvPr userDrawn="1"/>
            </p:nvSpPr>
            <p:spPr bwMode="auto">
              <a:xfrm>
                <a:off x="5492" y="550"/>
                <a:ext cx="48" cy="48"/>
              </a:xfrm>
              <a:prstGeom prst="rect">
                <a:avLst/>
              </a:prstGeom>
              <a:solidFill>
                <a:srgbClr val="000099"/>
              </a:solidFill>
              <a:ln w="9525">
                <a:noFill/>
                <a:miter lim="800000"/>
                <a:headEnd/>
                <a:tailEnd/>
              </a:ln>
              <a:effectLst/>
            </p:spPr>
            <p:txBody>
              <a:bodyPr wrap="none" anchor="ctr"/>
              <a:lstStyle/>
              <a:p>
                <a:endParaRPr lang="en-US"/>
              </a:p>
            </p:txBody>
          </p:sp>
        </p:grpSp>
      </p:grpSp>
      <p:pic>
        <p:nvPicPr>
          <p:cNvPr id="29707" name="Picture 11" descr="PK Coin CY05"/>
          <p:cNvPicPr preferRelativeResize="0">
            <a:picLocks noChangeArrowheads="1"/>
          </p:cNvPicPr>
          <p:nvPr userDrawn="1"/>
        </p:nvPicPr>
        <p:blipFill>
          <a:blip r:embed="rId17" cstate="print"/>
          <a:srcRect/>
          <a:stretch>
            <a:fillRect/>
          </a:stretch>
        </p:blipFill>
        <p:spPr bwMode="auto">
          <a:xfrm>
            <a:off x="76200" y="76200"/>
            <a:ext cx="914400" cy="838200"/>
          </a:xfrm>
          <a:prstGeom prst="rect">
            <a:avLst/>
          </a:prstGeom>
          <a:noFill/>
          <a:ln w="9525" algn="ctr">
            <a:noFill/>
            <a:miter lim="800000"/>
            <a:headEnd/>
            <a:tailEnd/>
          </a:ln>
          <a:effec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hdr="0" ft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fadvantage.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emall.dla.mi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ww.acqnet.gov/far/current/html/Subpart_2_1.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wmf"/></Relationships>
</file>

<file path=ppt/slides/_rels/slide3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3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gif"/><Relationship Id="rId4" Type="http://schemas.openxmlformats.org/officeDocument/2006/relationships/image" Target="../media/image19.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ww.acqnet.gov/far/current/html/Subpart_2_1.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bwMode="gray">
          <a:xfrm>
            <a:off x="2133600" y="914400"/>
            <a:ext cx="7010400" cy="2365375"/>
          </a:xfrm>
        </p:spPr>
        <p:txBody>
          <a:bodyPr/>
          <a:lstStyle/>
          <a:p>
            <a:pPr algn="ctr"/>
            <a:r>
              <a:rPr lang="en-US" sz="3200"/>
              <a:t>NET Training</a:t>
            </a:r>
            <a:br>
              <a:rPr lang="en-US" sz="3200"/>
            </a:br>
            <a:r>
              <a:rPr lang="en-US" sz="3200"/>
              <a:t>Simplified Acquisition Procedures</a:t>
            </a:r>
            <a:br>
              <a:rPr lang="en-US" sz="3200"/>
            </a:br>
            <a:r>
              <a:rPr lang="en-US" sz="3200"/>
              <a:t>(SAP)</a:t>
            </a:r>
            <a:endParaRPr lang="en-US" sz="2800"/>
          </a:p>
        </p:txBody>
      </p:sp>
      <p:sp>
        <p:nvSpPr>
          <p:cNvPr id="45059" name="Rectangle 3"/>
          <p:cNvSpPr>
            <a:spLocks noGrp="1" noChangeArrowheads="1"/>
          </p:cNvSpPr>
          <p:nvPr>
            <p:ph type="subTitle" idx="1"/>
          </p:nvPr>
        </p:nvSpPr>
        <p:spPr>
          <a:xfrm>
            <a:off x="5029200" y="3657600"/>
            <a:ext cx="3810000" cy="1143000"/>
          </a:xfrm>
        </p:spPr>
        <p:txBody>
          <a:bodyPr/>
          <a:lstStyle/>
          <a:p>
            <a:r>
              <a:rPr lang="en-US" dirty="0"/>
              <a:t>AFFTC/PKC</a:t>
            </a:r>
          </a:p>
          <a:p>
            <a:r>
              <a:rPr lang="en-US"/>
              <a:t>Mar 12</a:t>
            </a:r>
            <a:endParaRPr lang="en-US" dirty="0"/>
          </a:p>
        </p:txBody>
      </p:sp>
      <p:sp>
        <p:nvSpPr>
          <p:cNvPr id="45060" name="Text Box 4"/>
          <p:cNvSpPr txBox="1">
            <a:spLocks noChangeArrowheads="1"/>
          </p:cNvSpPr>
          <p:nvPr/>
        </p:nvSpPr>
        <p:spPr bwMode="auto">
          <a:xfrm>
            <a:off x="2314575" y="6324600"/>
            <a:ext cx="4495800" cy="396875"/>
          </a:xfrm>
          <a:prstGeom prst="rect">
            <a:avLst/>
          </a:prstGeom>
          <a:noFill/>
          <a:ln w="9525">
            <a:noFill/>
            <a:miter lim="800000"/>
            <a:headEnd/>
            <a:tailEnd/>
          </a:ln>
          <a:effectLst/>
        </p:spPr>
        <p:txBody>
          <a:bodyPr>
            <a:spAutoFit/>
          </a:bodyPr>
          <a:lstStyle/>
          <a:p>
            <a:pPr eaLnBrk="0" hangingPunct="0">
              <a:spcBef>
                <a:spcPct val="50000"/>
              </a:spcBef>
              <a:buFontTx/>
              <a:buNone/>
            </a:pPr>
            <a:r>
              <a:rPr lang="en-US" b="1" i="1">
                <a:solidFill>
                  <a:srgbClr val="000099"/>
                </a:solidFill>
                <a:latin typeface="Comic Sans MS" pitchFamily="66" charset="0"/>
              </a:rPr>
              <a:t>Integrity ~ Service ~ Excellence</a:t>
            </a:r>
          </a:p>
        </p:txBody>
      </p:sp>
      <p:sp>
        <p:nvSpPr>
          <p:cNvPr id="45061" name="Rectangle 5"/>
          <p:cNvSpPr>
            <a:spLocks noChangeArrowheads="1"/>
          </p:cNvSpPr>
          <p:nvPr/>
        </p:nvSpPr>
        <p:spPr bwMode="auto">
          <a:xfrm>
            <a:off x="214313" y="838200"/>
            <a:ext cx="8686800" cy="152400"/>
          </a:xfrm>
          <a:prstGeom prst="rect">
            <a:avLst/>
          </a:prstGeom>
          <a:noFill/>
          <a:ln w="3175">
            <a:noFill/>
            <a:miter lim="800000"/>
            <a:headEnd/>
            <a:tailEnd/>
          </a:ln>
          <a:effectLst/>
        </p:spPr>
        <p:txBody>
          <a:bodyPr wrap="none" anchor="ctr"/>
          <a:lstStyle/>
          <a:p>
            <a:pPr>
              <a:spcBef>
                <a:spcPct val="0"/>
              </a:spcBef>
              <a:buFontTx/>
              <a:buNone/>
            </a:pPr>
            <a:r>
              <a:rPr lang="en-US" b="1" i="1">
                <a:solidFill>
                  <a:srgbClr val="000099"/>
                </a:solidFill>
                <a:latin typeface="Comic Sans MS" pitchFamily="66" charset="0"/>
              </a:rPr>
              <a:t>War-Winning Capabilities …</a:t>
            </a:r>
            <a:r>
              <a:rPr lang="en-US" b="1" i="1">
                <a:solidFill>
                  <a:srgbClr val="000066"/>
                </a:solidFill>
                <a:latin typeface="Comic Sans MS" pitchFamily="66" charset="0"/>
              </a:rPr>
              <a:t> </a:t>
            </a:r>
            <a:r>
              <a:rPr lang="en-US" b="1" i="1">
                <a:solidFill>
                  <a:srgbClr val="000099"/>
                </a:solidFill>
                <a:latin typeface="Comic Sans MS" pitchFamily="66" charset="0"/>
              </a:rPr>
              <a:t>On Time, On Cost</a:t>
            </a:r>
          </a:p>
        </p:txBody>
      </p:sp>
      <p:sp>
        <p:nvSpPr>
          <p:cNvPr id="45062" name="Line 6"/>
          <p:cNvSpPr>
            <a:spLocks noChangeShapeType="1"/>
          </p:cNvSpPr>
          <p:nvPr/>
        </p:nvSpPr>
        <p:spPr bwMode="auto">
          <a:xfrm>
            <a:off x="0" y="912813"/>
            <a:ext cx="1524000" cy="1587"/>
          </a:xfrm>
          <a:prstGeom prst="line">
            <a:avLst/>
          </a:prstGeom>
          <a:noFill/>
          <a:ln w="63500">
            <a:solidFill>
              <a:srgbClr val="000099"/>
            </a:solidFill>
            <a:round/>
            <a:headEnd/>
            <a:tailEnd/>
          </a:ln>
          <a:effectLst/>
        </p:spPr>
        <p:txBody>
          <a:bodyPr/>
          <a:lstStyle/>
          <a:p>
            <a:endParaRPr lang="en-US"/>
          </a:p>
        </p:txBody>
      </p:sp>
      <p:sp>
        <p:nvSpPr>
          <p:cNvPr id="45063" name="Line 7"/>
          <p:cNvSpPr>
            <a:spLocks noChangeShapeType="1"/>
          </p:cNvSpPr>
          <p:nvPr/>
        </p:nvSpPr>
        <p:spPr bwMode="auto">
          <a:xfrm flipV="1">
            <a:off x="7620000" y="912813"/>
            <a:ext cx="1524000" cy="1587"/>
          </a:xfrm>
          <a:prstGeom prst="line">
            <a:avLst/>
          </a:prstGeom>
          <a:noFill/>
          <a:ln w="63500">
            <a:solidFill>
              <a:srgbClr val="000099"/>
            </a:solidFill>
            <a:round/>
            <a:headEnd/>
            <a:tailEnd type="none" w="sm" len="lg"/>
          </a:ln>
          <a:effectLst/>
        </p:spPr>
        <p:txBody>
          <a:bodyPr/>
          <a:lstStyle/>
          <a:p>
            <a:endParaRPr lang="en-US"/>
          </a:p>
        </p:txBody>
      </p:sp>
      <p:pic>
        <p:nvPicPr>
          <p:cNvPr id="45067" name="Picture 11" descr="PK Coin CY05"/>
          <p:cNvPicPr>
            <a:picLocks noChangeArrowheads="1"/>
          </p:cNvPicPr>
          <p:nvPr/>
        </p:nvPicPr>
        <p:blipFill>
          <a:blip r:embed="rId2" cstate="print"/>
          <a:srcRect/>
          <a:stretch>
            <a:fillRect/>
          </a:stretch>
        </p:blipFill>
        <p:spPr bwMode="auto">
          <a:xfrm>
            <a:off x="138113" y="1069975"/>
            <a:ext cx="1843087" cy="1673225"/>
          </a:xfrm>
          <a:prstGeom prst="rect">
            <a:avLst/>
          </a:prstGeom>
          <a:noFill/>
          <a:ln w="9525" algn="ctr">
            <a:noFill/>
            <a:miter lim="800000"/>
            <a:headEnd/>
            <a:tailEnd/>
          </a:ln>
          <a:effectLst/>
        </p:spPr>
      </p:pic>
      <p:sp>
        <p:nvSpPr>
          <p:cNvPr id="45068" name="Text Box 12"/>
          <p:cNvSpPr txBox="1">
            <a:spLocks noChangeArrowheads="1"/>
          </p:cNvSpPr>
          <p:nvPr/>
        </p:nvSpPr>
        <p:spPr bwMode="auto">
          <a:xfrm>
            <a:off x="1143000" y="120650"/>
            <a:ext cx="6629400" cy="641350"/>
          </a:xfrm>
          <a:prstGeom prst="rect">
            <a:avLst/>
          </a:prstGeom>
          <a:noFill/>
          <a:ln w="9525">
            <a:noFill/>
            <a:miter lim="800000"/>
            <a:headEnd/>
            <a:tailEnd/>
          </a:ln>
          <a:effectLst/>
        </p:spPr>
        <p:txBody>
          <a:bodyPr>
            <a:spAutoFit/>
          </a:bodyPr>
          <a:lstStyle/>
          <a:p>
            <a:pPr algn="l" eaLnBrk="0" hangingPunct="0">
              <a:spcBef>
                <a:spcPct val="50000"/>
              </a:spcBef>
              <a:buFontTx/>
              <a:buNone/>
            </a:pPr>
            <a:r>
              <a:rPr lang="en-US" sz="3600" b="1">
                <a:solidFill>
                  <a:srgbClr val="000099"/>
                </a:solidFill>
              </a:rPr>
              <a:t>Air Force Materiel Command</a:t>
            </a:r>
          </a:p>
        </p:txBody>
      </p:sp>
      <p:pic>
        <p:nvPicPr>
          <p:cNvPr id="45069" name="Picture 13" descr="Air Force Anniversary Logo"/>
          <p:cNvPicPr>
            <a:picLocks noChangeAspect="1" noChangeArrowheads="1"/>
          </p:cNvPicPr>
          <p:nvPr/>
        </p:nvPicPr>
        <p:blipFill>
          <a:blip r:embed="rId3" cstate="print"/>
          <a:srcRect/>
          <a:stretch>
            <a:fillRect/>
          </a:stretch>
        </p:blipFill>
        <p:spPr bwMode="auto">
          <a:xfrm>
            <a:off x="2667000" y="4146550"/>
            <a:ext cx="1828800" cy="1720850"/>
          </a:xfrm>
          <a:prstGeom prst="rect">
            <a:avLst/>
          </a:prstGeom>
          <a:noFill/>
        </p:spPr>
      </p:pic>
      <p:pic>
        <p:nvPicPr>
          <p:cNvPr id="45070" name="Picture 1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71600" y="2590800"/>
            <a:ext cx="1828800" cy="1773238"/>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AACC2FFB-4028-414B-977D-1D8B781540A5}" type="slidenum">
              <a:rPr lang="en-US"/>
              <a:pPr/>
              <a:t>10</a:t>
            </a:fld>
            <a:endParaRPr lang="en-US"/>
          </a:p>
        </p:txBody>
      </p:sp>
      <p:sp>
        <p:nvSpPr>
          <p:cNvPr id="78850" name="Rectangle 2"/>
          <p:cNvSpPr>
            <a:spLocks noGrp="1" noChangeArrowheads="1"/>
          </p:cNvSpPr>
          <p:nvPr>
            <p:ph type="title"/>
          </p:nvPr>
        </p:nvSpPr>
        <p:spPr/>
        <p:txBody>
          <a:bodyPr/>
          <a:lstStyle/>
          <a:p>
            <a:r>
              <a:rPr lang="en-US"/>
              <a:t>Five SAP Methods </a:t>
            </a:r>
          </a:p>
        </p:txBody>
      </p:sp>
      <p:sp>
        <p:nvSpPr>
          <p:cNvPr id="78851" name="Rectangle 3"/>
          <p:cNvSpPr>
            <a:spLocks noGrp="1" noChangeArrowheads="1"/>
          </p:cNvSpPr>
          <p:nvPr>
            <p:ph type="body" idx="1"/>
          </p:nvPr>
        </p:nvSpPr>
        <p:spPr/>
        <p:txBody>
          <a:bodyPr/>
          <a:lstStyle/>
          <a:p>
            <a:pPr marL="533400" indent="-533400">
              <a:buFontTx/>
              <a:buNone/>
            </a:pPr>
            <a:r>
              <a:rPr lang="en-US" dirty="0"/>
              <a:t>Buying Methods Prescribed in FAR Part 13</a:t>
            </a:r>
          </a:p>
          <a:p>
            <a:pPr marL="533400" indent="-533400">
              <a:buFontTx/>
              <a:buNone/>
            </a:pPr>
            <a:endParaRPr lang="en-US" dirty="0"/>
          </a:p>
          <a:p>
            <a:pPr marL="533400" indent="-533400">
              <a:buFontTx/>
              <a:buAutoNum type="arabicPeriod"/>
            </a:pPr>
            <a:r>
              <a:rPr lang="en-US" dirty="0"/>
              <a:t>Government-Wide Purchase Card </a:t>
            </a:r>
          </a:p>
          <a:p>
            <a:pPr marL="533400" indent="-533400">
              <a:buFontTx/>
              <a:buAutoNum type="arabicPeriod"/>
            </a:pPr>
            <a:r>
              <a:rPr lang="en-US" dirty="0"/>
              <a:t>Purchase Orders </a:t>
            </a:r>
          </a:p>
          <a:p>
            <a:pPr marL="533400" indent="-533400">
              <a:buFontTx/>
              <a:buAutoNum type="arabicPeriod"/>
            </a:pPr>
            <a:r>
              <a:rPr lang="en-US" dirty="0"/>
              <a:t>Blanket Purchase Agreements </a:t>
            </a:r>
          </a:p>
          <a:p>
            <a:pPr marL="533400" indent="-533400">
              <a:buFontTx/>
              <a:buAutoNum type="arabicPeriod"/>
            </a:pPr>
            <a:r>
              <a:rPr lang="en-US" dirty="0" err="1"/>
              <a:t>Imprest</a:t>
            </a:r>
            <a:r>
              <a:rPr lang="en-US" dirty="0"/>
              <a:t> Funds &amp; Third Party Drafts </a:t>
            </a:r>
          </a:p>
          <a:p>
            <a:pPr marL="533400" indent="-533400">
              <a:buFontTx/>
              <a:buAutoNum type="arabicPeriod"/>
            </a:pPr>
            <a:r>
              <a:rPr lang="en-US" dirty="0"/>
              <a:t>SF 44, Purchase Order-Invoice-Voucher </a:t>
            </a:r>
          </a:p>
          <a:p>
            <a:pPr marL="533400" indent="-533400"/>
            <a:endParaRPr lang="en-US" dirty="0"/>
          </a:p>
        </p:txBody>
      </p:sp>
      <p:pic>
        <p:nvPicPr>
          <p:cNvPr id="78856" name="Picture 8" descr="MMj03567130000[1]"/>
          <p:cNvPicPr>
            <a:picLocks noChangeAspect="1" noChangeArrowheads="1" noCrop="1"/>
          </p:cNvPicPr>
          <p:nvPr/>
        </p:nvPicPr>
        <p:blipFill>
          <a:blip r:embed="rId2" cstate="print"/>
          <a:srcRect/>
          <a:stretch>
            <a:fillRect/>
          </a:stretch>
        </p:blipFill>
        <p:spPr bwMode="auto">
          <a:xfrm>
            <a:off x="6781800" y="152400"/>
            <a:ext cx="952500" cy="8096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p>
            <a:fld id="{B3B9FC07-7AC6-4B14-9F81-F612B6AAA04B}" type="slidenum">
              <a:rPr lang="en-US"/>
              <a:pPr/>
              <a:t>11</a:t>
            </a:fld>
            <a:endParaRPr lang="en-US"/>
          </a:p>
        </p:txBody>
      </p:sp>
      <p:pic>
        <p:nvPicPr>
          <p:cNvPr id="88066" name="Picture 2" descr="cardicon"/>
          <p:cNvPicPr>
            <a:picLocks noChangeAspect="1" noChangeArrowheads="1"/>
          </p:cNvPicPr>
          <p:nvPr/>
        </p:nvPicPr>
        <p:blipFill>
          <a:blip r:embed="rId3" cstate="print"/>
          <a:srcRect/>
          <a:stretch>
            <a:fillRect/>
          </a:stretch>
        </p:blipFill>
        <p:spPr bwMode="auto">
          <a:xfrm>
            <a:off x="2133600" y="2173288"/>
            <a:ext cx="4343400" cy="2811462"/>
          </a:xfrm>
          <a:prstGeom prst="rect">
            <a:avLst/>
          </a:prstGeom>
          <a:noFill/>
        </p:spPr>
      </p:pic>
      <p:sp>
        <p:nvSpPr>
          <p:cNvPr id="88067" name="Rectangle 3"/>
          <p:cNvSpPr>
            <a:spLocks noGrp="1" noChangeArrowheads="1"/>
          </p:cNvSpPr>
          <p:nvPr>
            <p:ph type="title"/>
          </p:nvPr>
        </p:nvSpPr>
        <p:spPr>
          <a:xfrm>
            <a:off x="1371600" y="0"/>
            <a:ext cx="9144000" cy="1104900"/>
          </a:xfrm>
        </p:spPr>
        <p:txBody>
          <a:bodyPr/>
          <a:lstStyle/>
          <a:p>
            <a:r>
              <a:rPr lang="en-US"/>
              <a:t>Government-Wide </a:t>
            </a:r>
            <a:br>
              <a:rPr lang="en-US"/>
            </a:br>
            <a:r>
              <a:rPr lang="en-US"/>
              <a:t>Purchase Card Program</a:t>
            </a:r>
            <a:r>
              <a:rPr lang="en-US" b="0"/>
              <a:t> </a:t>
            </a:r>
            <a:endParaRPr lang="en-US" sz="7200" b="0"/>
          </a:p>
        </p:txBody>
      </p:sp>
      <p:pic>
        <p:nvPicPr>
          <p:cNvPr id="88068" name="Picture 4" descr="MMj03567130000[1]"/>
          <p:cNvPicPr>
            <a:picLocks noChangeAspect="1" noChangeArrowheads="1" noCrop="1"/>
          </p:cNvPicPr>
          <p:nvPr/>
        </p:nvPicPr>
        <p:blipFill>
          <a:blip r:embed="rId4" cstate="print"/>
          <a:srcRect/>
          <a:stretch>
            <a:fillRect/>
          </a:stretch>
        </p:blipFill>
        <p:spPr bwMode="auto">
          <a:xfrm>
            <a:off x="7239000" y="152400"/>
            <a:ext cx="952500" cy="809625"/>
          </a:xfrm>
          <a:prstGeom prst="rect">
            <a:avLst/>
          </a:prstGeom>
          <a:noFill/>
        </p:spPr>
      </p:pic>
      <p:sp>
        <p:nvSpPr>
          <p:cNvPr id="88069" name="Text Box 5"/>
          <p:cNvSpPr txBox="1">
            <a:spLocks noChangeArrowheads="1"/>
          </p:cNvSpPr>
          <p:nvPr/>
        </p:nvSpPr>
        <p:spPr bwMode="auto">
          <a:xfrm>
            <a:off x="8289925" y="193675"/>
            <a:ext cx="854075" cy="579438"/>
          </a:xfrm>
          <a:prstGeom prst="rect">
            <a:avLst/>
          </a:prstGeom>
          <a:noFill/>
          <a:ln w="9525">
            <a:noFill/>
            <a:miter lim="800000"/>
            <a:headEnd/>
            <a:tailEnd/>
          </a:ln>
          <a:effectLst/>
        </p:spPr>
        <p:txBody>
          <a:bodyPr>
            <a:spAutoFit/>
          </a:bodyPr>
          <a:lstStyle/>
          <a:p>
            <a:pPr algn="l" eaLnBrk="0" hangingPunct="0">
              <a:spcBef>
                <a:spcPct val="0"/>
              </a:spcBef>
              <a:buFontTx/>
              <a:buNone/>
            </a:pPr>
            <a:r>
              <a:rPr lang="en-US" sz="3200" b="1">
                <a:latin typeface="Times New Roman" pitchFamily="18" charset="0"/>
              </a:rPr>
              <a:t>#1</a:t>
            </a:r>
          </a:p>
        </p:txBody>
      </p:sp>
      <p:sp>
        <p:nvSpPr>
          <p:cNvPr id="88070" name="Text Box 6"/>
          <p:cNvSpPr txBox="1">
            <a:spLocks noChangeArrowheads="1"/>
          </p:cNvSpPr>
          <p:nvPr/>
        </p:nvSpPr>
        <p:spPr bwMode="auto">
          <a:xfrm>
            <a:off x="2209800" y="5943600"/>
            <a:ext cx="2911475" cy="396875"/>
          </a:xfrm>
          <a:prstGeom prst="rect">
            <a:avLst/>
          </a:prstGeom>
          <a:noFill/>
          <a:ln w="9525" algn="ctr">
            <a:noFill/>
            <a:miter lim="800000"/>
            <a:headEnd/>
            <a:tailEnd/>
          </a:ln>
          <a:effectLst/>
        </p:spPr>
        <p:txBody>
          <a:bodyPr wrap="none">
            <a:spAutoFit/>
          </a:bodyPr>
          <a:lstStyle/>
          <a:p>
            <a:pPr marL="1600200" indent="-228600" algn="l">
              <a:buFont typeface="Arial" charset="0"/>
              <a:buNone/>
            </a:pPr>
            <a:r>
              <a:rPr lang="en-US"/>
              <a:t>FAR 13.301</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7F69191F-8734-427E-8338-0F63D57F6525}" type="slidenum">
              <a:rPr lang="en-US"/>
              <a:pPr/>
              <a:t>12</a:t>
            </a:fld>
            <a:endParaRPr lang="en-US"/>
          </a:p>
        </p:txBody>
      </p:sp>
      <p:sp>
        <p:nvSpPr>
          <p:cNvPr id="90114" name="Rectangle 2"/>
          <p:cNvSpPr>
            <a:spLocks noGrp="1" noChangeArrowheads="1"/>
          </p:cNvSpPr>
          <p:nvPr>
            <p:ph type="title"/>
          </p:nvPr>
        </p:nvSpPr>
        <p:spPr>
          <a:xfrm>
            <a:off x="838200" y="0"/>
            <a:ext cx="7620000" cy="1143000"/>
          </a:xfrm>
        </p:spPr>
        <p:txBody>
          <a:bodyPr/>
          <a:lstStyle/>
          <a:p>
            <a:r>
              <a:rPr lang="en-US" sz="4000"/>
              <a:t>What is the Purchase Card?</a:t>
            </a:r>
          </a:p>
        </p:txBody>
      </p:sp>
      <p:sp>
        <p:nvSpPr>
          <p:cNvPr id="90115" name="Rectangle 3"/>
          <p:cNvSpPr>
            <a:spLocks noGrp="1" noChangeArrowheads="1"/>
          </p:cNvSpPr>
          <p:nvPr>
            <p:ph type="body" idx="1"/>
          </p:nvPr>
        </p:nvSpPr>
        <p:spPr>
          <a:xfrm>
            <a:off x="617538" y="1462088"/>
            <a:ext cx="8061325" cy="4848225"/>
          </a:xfrm>
        </p:spPr>
        <p:txBody>
          <a:bodyPr/>
          <a:lstStyle/>
          <a:p>
            <a:pPr>
              <a:lnSpc>
                <a:spcPct val="90000"/>
              </a:lnSpc>
            </a:pPr>
            <a:r>
              <a:rPr lang="en-US"/>
              <a:t>Simply put, it’s a VISA card</a:t>
            </a:r>
          </a:p>
          <a:p>
            <a:pPr>
              <a:lnSpc>
                <a:spcPct val="90000"/>
              </a:lnSpc>
            </a:pPr>
            <a:endParaRPr lang="en-US"/>
          </a:p>
          <a:p>
            <a:pPr>
              <a:lnSpc>
                <a:spcPct val="90000"/>
              </a:lnSpc>
            </a:pPr>
            <a:r>
              <a:rPr lang="en-US"/>
              <a:t>Contract between GSA and U.S. Bank</a:t>
            </a:r>
          </a:p>
          <a:p>
            <a:pPr>
              <a:lnSpc>
                <a:spcPct val="90000"/>
              </a:lnSpc>
            </a:pPr>
            <a:endParaRPr lang="en-US"/>
          </a:p>
          <a:p>
            <a:pPr>
              <a:lnSpc>
                <a:spcPct val="90000"/>
              </a:lnSpc>
            </a:pPr>
            <a:r>
              <a:rPr lang="en-US"/>
              <a:t>Used, primarily, for </a:t>
            </a:r>
            <a:r>
              <a:rPr lang="en-US" u="sng"/>
              <a:t>micro-purchases</a:t>
            </a:r>
          </a:p>
          <a:p>
            <a:pPr lvl="1">
              <a:lnSpc>
                <a:spcPct val="90000"/>
              </a:lnSpc>
            </a:pPr>
            <a:r>
              <a:rPr lang="en-US" b="1" u="sng"/>
              <a:t>&lt;</a:t>
            </a:r>
            <a:r>
              <a:rPr lang="en-US" b="1"/>
              <a:t> $2,000 for Construction </a:t>
            </a:r>
          </a:p>
          <a:p>
            <a:pPr lvl="1">
              <a:lnSpc>
                <a:spcPct val="90000"/>
              </a:lnSpc>
            </a:pPr>
            <a:r>
              <a:rPr lang="en-US" b="1" u="sng"/>
              <a:t>&lt;</a:t>
            </a:r>
            <a:r>
              <a:rPr lang="en-US" b="1"/>
              <a:t> $2,500 for Services</a:t>
            </a:r>
          </a:p>
          <a:p>
            <a:pPr lvl="1">
              <a:lnSpc>
                <a:spcPct val="90000"/>
              </a:lnSpc>
            </a:pPr>
            <a:r>
              <a:rPr lang="en-US" b="1" u="sng"/>
              <a:t>&lt;</a:t>
            </a:r>
            <a:r>
              <a:rPr lang="en-US" b="1"/>
              <a:t> $3000  for Supplies</a:t>
            </a:r>
          </a:p>
          <a:p>
            <a:pPr lvl="2">
              <a:lnSpc>
                <a:spcPct val="90000"/>
              </a:lnSpc>
            </a:pPr>
            <a:endParaRPr lang="en-US" b="1"/>
          </a:p>
          <a:p>
            <a:pPr>
              <a:lnSpc>
                <a:spcPct val="90000"/>
              </a:lnSpc>
            </a:pPr>
            <a:r>
              <a:rPr lang="en-US"/>
              <a:t>Pre-priced government contracts are exceptions </a:t>
            </a:r>
            <a:r>
              <a:rPr lang="en-US" u="sng"/>
              <a:t>&lt;</a:t>
            </a:r>
            <a:r>
              <a:rPr lang="en-US"/>
              <a:t>$25K</a:t>
            </a:r>
          </a:p>
        </p:txBody>
      </p:sp>
      <p:pic>
        <p:nvPicPr>
          <p:cNvPr id="90116" name="Picture 4" descr="cardicon"/>
          <p:cNvPicPr>
            <a:picLocks noChangeAspect="1" noChangeArrowheads="1"/>
          </p:cNvPicPr>
          <p:nvPr/>
        </p:nvPicPr>
        <p:blipFill>
          <a:blip r:embed="rId3" cstate="print"/>
          <a:srcRect/>
          <a:stretch>
            <a:fillRect/>
          </a:stretch>
        </p:blipFill>
        <p:spPr bwMode="auto">
          <a:xfrm>
            <a:off x="7620000" y="0"/>
            <a:ext cx="1524000" cy="987425"/>
          </a:xfrm>
          <a:prstGeom prst="rect">
            <a:avLst/>
          </a:prstGeom>
          <a:noFill/>
        </p:spPr>
      </p:pic>
      <p:sp>
        <p:nvSpPr>
          <p:cNvPr id="90119" name="Text Box 7"/>
          <p:cNvSpPr txBox="1">
            <a:spLocks noChangeArrowheads="1"/>
          </p:cNvSpPr>
          <p:nvPr/>
        </p:nvSpPr>
        <p:spPr bwMode="auto">
          <a:xfrm>
            <a:off x="7299325" y="5603875"/>
            <a:ext cx="184150" cy="457200"/>
          </a:xfrm>
          <a:prstGeom prst="rect">
            <a:avLst/>
          </a:prstGeom>
          <a:noFill/>
          <a:ln w="9525">
            <a:noFill/>
            <a:miter lim="800000"/>
            <a:headEnd/>
            <a:tailEnd/>
          </a:ln>
          <a:effectLst/>
        </p:spPr>
        <p:txBody>
          <a:bodyPr wrap="none">
            <a:spAutoFit/>
          </a:bodyPr>
          <a:lstStyle/>
          <a:p>
            <a:pPr algn="l" eaLnBrk="0" hangingPunct="0">
              <a:spcBef>
                <a:spcPct val="0"/>
              </a:spcBef>
              <a:buFontTx/>
              <a:buNone/>
            </a:pPr>
            <a:endParaRPr lang="en-US" sz="2400">
              <a:latin typeface="Times New Roman" pitchFamily="18" charset="0"/>
            </a:endParaRPr>
          </a:p>
        </p:txBody>
      </p:sp>
      <p:sp>
        <p:nvSpPr>
          <p:cNvPr id="90121" name="Rectangle 9"/>
          <p:cNvSpPr>
            <a:spLocks noChangeArrowheads="1"/>
          </p:cNvSpPr>
          <p:nvPr/>
        </p:nvSpPr>
        <p:spPr bwMode="auto">
          <a:xfrm>
            <a:off x="1524000" y="5791200"/>
            <a:ext cx="184150" cy="457200"/>
          </a:xfrm>
          <a:prstGeom prst="rect">
            <a:avLst/>
          </a:prstGeom>
          <a:noFill/>
          <a:ln w="9525">
            <a:noFill/>
            <a:miter lim="800000"/>
            <a:headEnd/>
            <a:tailEnd/>
          </a:ln>
          <a:effectLst/>
        </p:spPr>
        <p:txBody>
          <a:bodyPr wrap="none">
            <a:spAutoFit/>
          </a:bodyPr>
          <a:lstStyle/>
          <a:p>
            <a:pPr algn="l" eaLnBrk="0" hangingPunct="0">
              <a:spcBef>
                <a:spcPct val="0"/>
              </a:spcBef>
              <a:buFontTx/>
              <a:buNone/>
            </a:pPr>
            <a:endParaRPr lang="en-US" sz="2400" b="1">
              <a:latin typeface="Times New Roman"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F13A8A52-5518-493C-B561-DC7EDEA34D39}" type="slidenum">
              <a:rPr lang="en-US"/>
              <a:pPr/>
              <a:t>13</a:t>
            </a:fld>
            <a:endParaRPr lang="en-US"/>
          </a:p>
        </p:txBody>
      </p:sp>
      <p:sp>
        <p:nvSpPr>
          <p:cNvPr id="92162" name="Rectangle 2"/>
          <p:cNvSpPr>
            <a:spLocks noGrp="1" noChangeArrowheads="1"/>
          </p:cNvSpPr>
          <p:nvPr>
            <p:ph type="body" idx="1"/>
          </p:nvPr>
        </p:nvSpPr>
        <p:spPr>
          <a:xfrm>
            <a:off x="304800" y="1981200"/>
            <a:ext cx="8686800" cy="4114800"/>
          </a:xfrm>
          <a:noFill/>
          <a:ln/>
        </p:spPr>
        <p:txBody>
          <a:bodyPr lIns="92075" tIns="46038" rIns="92075" bIns="46038"/>
          <a:lstStyle/>
          <a:p>
            <a:r>
              <a:rPr lang="en-US" sz="3200"/>
              <a:t>FAR  13.301</a:t>
            </a:r>
          </a:p>
          <a:p>
            <a:r>
              <a:rPr lang="en-US" sz="3200"/>
              <a:t>GSA CONTRACT </a:t>
            </a:r>
            <a:r>
              <a:rPr lang="en-US" sz="2400"/>
              <a:t>(with the Bank)</a:t>
            </a:r>
          </a:p>
          <a:p>
            <a:r>
              <a:rPr lang="en-US" sz="3200"/>
              <a:t>AFI 64-117-</a:t>
            </a:r>
            <a:r>
              <a:rPr lang="en-US" sz="3600"/>
              <a:t> </a:t>
            </a:r>
            <a:r>
              <a:rPr lang="en-US" sz="2400" i="1"/>
              <a:t>AF Govt-Wide Purchase Card Program</a:t>
            </a:r>
          </a:p>
          <a:p>
            <a:r>
              <a:rPr lang="en-US" sz="3200"/>
              <a:t>AFI 65-601 v1 -</a:t>
            </a:r>
            <a:r>
              <a:rPr lang="en-US" sz="3600"/>
              <a:t> </a:t>
            </a:r>
            <a:r>
              <a:rPr lang="en-US" sz="2400" i="1"/>
              <a:t>Budget Guidance and Procedures</a:t>
            </a:r>
          </a:p>
          <a:p>
            <a:endParaRPr lang="en-US" sz="2400"/>
          </a:p>
        </p:txBody>
      </p:sp>
      <p:sp>
        <p:nvSpPr>
          <p:cNvPr id="92164" name="Rectangle 4"/>
          <p:cNvSpPr>
            <a:spLocks noGrp="1" noChangeArrowheads="1"/>
          </p:cNvSpPr>
          <p:nvPr>
            <p:ph type="title"/>
          </p:nvPr>
        </p:nvSpPr>
        <p:spPr>
          <a:xfrm>
            <a:off x="-685800" y="0"/>
            <a:ext cx="9144000" cy="1104900"/>
          </a:xfrm>
          <a:noFill/>
          <a:ln/>
        </p:spPr>
        <p:txBody>
          <a:bodyPr lIns="92075" tIns="46038" rIns="92075" bIns="46038" anchor="b"/>
          <a:lstStyle/>
          <a:p>
            <a:r>
              <a:rPr lang="en-US" sz="2800" b="0"/>
              <a:t>		 </a:t>
            </a:r>
            <a:r>
              <a:rPr lang="en-US" sz="3200"/>
              <a:t>WHAT GOVERNS THE</a:t>
            </a:r>
            <a:br>
              <a:rPr lang="en-US" sz="3200"/>
            </a:br>
            <a:r>
              <a:rPr lang="en-US" sz="3200"/>
              <a:t>               PURCHASE CARD PROGRAM?</a:t>
            </a:r>
          </a:p>
        </p:txBody>
      </p:sp>
      <p:pic>
        <p:nvPicPr>
          <p:cNvPr id="92168" name="Picture 8" descr="cardicon"/>
          <p:cNvPicPr>
            <a:picLocks noChangeAspect="1" noChangeArrowheads="1"/>
          </p:cNvPicPr>
          <p:nvPr/>
        </p:nvPicPr>
        <p:blipFill>
          <a:blip r:embed="rId3" cstate="print"/>
          <a:srcRect/>
          <a:stretch>
            <a:fillRect/>
          </a:stretch>
        </p:blipFill>
        <p:spPr bwMode="auto">
          <a:xfrm>
            <a:off x="7391400" y="0"/>
            <a:ext cx="1524000" cy="987425"/>
          </a:xfrm>
          <a:prstGeom prst="rect">
            <a:avLst/>
          </a:prstGeom>
          <a:noFill/>
        </p:spPr>
      </p:pic>
      <p:pic>
        <p:nvPicPr>
          <p:cNvPr id="92169" name="Picture 9" descr="MMj02827480000[1]"/>
          <p:cNvPicPr>
            <a:picLocks noChangeAspect="1" noChangeArrowheads="1" noCrop="1"/>
          </p:cNvPicPr>
          <p:nvPr/>
        </p:nvPicPr>
        <p:blipFill>
          <a:blip r:embed="rId4" cstate="print"/>
          <a:srcRect/>
          <a:stretch>
            <a:fillRect/>
          </a:stretch>
        </p:blipFill>
        <p:spPr bwMode="auto">
          <a:xfrm>
            <a:off x="7010400" y="1981200"/>
            <a:ext cx="1219200" cy="1219200"/>
          </a:xfrm>
          <a:prstGeom prst="rect">
            <a:avLst/>
          </a:prstGeom>
          <a:noFill/>
        </p:spPr>
      </p:pic>
      <p:sp>
        <p:nvSpPr>
          <p:cNvPr id="92173" name="Rectangle 13"/>
          <p:cNvSpPr>
            <a:spLocks noChangeArrowheads="1"/>
          </p:cNvSpPr>
          <p:nvPr/>
        </p:nvSpPr>
        <p:spPr bwMode="auto">
          <a:xfrm>
            <a:off x="1524000" y="5791200"/>
            <a:ext cx="184150" cy="457200"/>
          </a:xfrm>
          <a:prstGeom prst="rect">
            <a:avLst/>
          </a:prstGeom>
          <a:noFill/>
          <a:ln w="9525">
            <a:noFill/>
            <a:miter lim="800000"/>
            <a:headEnd/>
            <a:tailEnd/>
          </a:ln>
          <a:effectLst/>
        </p:spPr>
        <p:txBody>
          <a:bodyPr wrap="none">
            <a:spAutoFit/>
          </a:bodyPr>
          <a:lstStyle/>
          <a:p>
            <a:pPr algn="l" eaLnBrk="0" hangingPunct="0">
              <a:spcBef>
                <a:spcPct val="0"/>
              </a:spcBef>
              <a:buFontTx/>
              <a:buNone/>
            </a:pPr>
            <a:endParaRPr lang="en-US" sz="2400" b="1">
              <a:latin typeface="Times New Roman"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B28C114A-7B7E-4215-9ECC-C6FF6F15AF61}" type="slidenum">
              <a:rPr lang="en-US"/>
              <a:pPr/>
              <a:t>14</a:t>
            </a:fld>
            <a:endParaRPr lang="en-US"/>
          </a:p>
        </p:txBody>
      </p:sp>
      <p:sp>
        <p:nvSpPr>
          <p:cNvPr id="94210" name="Rectangle 2"/>
          <p:cNvSpPr>
            <a:spLocks noGrp="1" noChangeArrowheads="1"/>
          </p:cNvSpPr>
          <p:nvPr>
            <p:ph type="title"/>
          </p:nvPr>
        </p:nvSpPr>
        <p:spPr>
          <a:xfrm>
            <a:off x="1066800" y="0"/>
            <a:ext cx="7772400" cy="1104900"/>
          </a:xfrm>
          <a:noFill/>
          <a:ln/>
        </p:spPr>
        <p:txBody>
          <a:bodyPr lIns="92075" tIns="46038" rIns="92075" bIns="46038"/>
          <a:lstStyle/>
          <a:p>
            <a:r>
              <a:rPr lang="en-US" sz="3200"/>
              <a:t>How-to acquire Micro-purchases without using GPC</a:t>
            </a:r>
          </a:p>
        </p:txBody>
      </p:sp>
      <p:sp>
        <p:nvSpPr>
          <p:cNvPr id="94212" name="Rectangle 4"/>
          <p:cNvSpPr>
            <a:spLocks noGrp="1" noChangeArrowheads="1"/>
          </p:cNvSpPr>
          <p:nvPr>
            <p:ph type="body" idx="1"/>
          </p:nvPr>
        </p:nvSpPr>
        <p:spPr>
          <a:xfrm>
            <a:off x="381000" y="1470025"/>
            <a:ext cx="8534400" cy="3259138"/>
          </a:xfrm>
        </p:spPr>
        <p:txBody>
          <a:bodyPr/>
          <a:lstStyle/>
          <a:p>
            <a:pPr>
              <a:lnSpc>
                <a:spcPct val="90000"/>
              </a:lnSpc>
            </a:pPr>
            <a:r>
              <a:rPr lang="en-US"/>
              <a:t>AF Policy:  A written determination from a member of SES, Flag Officer, or General Officer is required for purchases of </a:t>
            </a:r>
            <a:r>
              <a:rPr lang="en-US" u="sng"/>
              <a:t>Micro-Purchases</a:t>
            </a:r>
            <a:r>
              <a:rPr lang="en-US" baseline="30000"/>
              <a:t>1</a:t>
            </a:r>
            <a:r>
              <a:rPr lang="en-US"/>
              <a:t> NOT purchased using the Purchase Card </a:t>
            </a:r>
            <a:r>
              <a:rPr lang="en-US" sz="2000"/>
              <a:t>(Ref. 2 Oct 98 memorandum, Subject: Streamlined Payment Practices for Award/Orders Valued at or below the Micro-Purchase Threshold, signed by Dave Oliver, Principal Deputy, Under Secretary of Defense)</a:t>
            </a:r>
          </a:p>
        </p:txBody>
      </p:sp>
      <p:pic>
        <p:nvPicPr>
          <p:cNvPr id="94215" name="Picture 7" descr="cardicon"/>
          <p:cNvPicPr>
            <a:picLocks noChangeAspect="1" noChangeArrowheads="1"/>
          </p:cNvPicPr>
          <p:nvPr/>
        </p:nvPicPr>
        <p:blipFill>
          <a:blip r:embed="rId3" cstate="print"/>
          <a:srcRect/>
          <a:stretch>
            <a:fillRect/>
          </a:stretch>
        </p:blipFill>
        <p:spPr bwMode="auto">
          <a:xfrm>
            <a:off x="7467600" y="0"/>
            <a:ext cx="1524000" cy="987425"/>
          </a:xfrm>
          <a:prstGeom prst="rect">
            <a:avLst/>
          </a:prstGeom>
          <a:noFill/>
        </p:spPr>
      </p:pic>
      <p:sp>
        <p:nvSpPr>
          <p:cNvPr id="94221" name="Rectangle 13"/>
          <p:cNvSpPr>
            <a:spLocks noChangeArrowheads="1"/>
          </p:cNvSpPr>
          <p:nvPr/>
        </p:nvSpPr>
        <p:spPr bwMode="auto">
          <a:xfrm>
            <a:off x="1295400" y="5943600"/>
            <a:ext cx="184150" cy="457200"/>
          </a:xfrm>
          <a:prstGeom prst="rect">
            <a:avLst/>
          </a:prstGeom>
          <a:noFill/>
          <a:ln w="9525">
            <a:noFill/>
            <a:miter lim="800000"/>
            <a:headEnd/>
            <a:tailEnd/>
          </a:ln>
          <a:effectLst/>
        </p:spPr>
        <p:txBody>
          <a:bodyPr wrap="none">
            <a:spAutoFit/>
          </a:bodyPr>
          <a:lstStyle/>
          <a:p>
            <a:pPr algn="l" eaLnBrk="0" hangingPunct="0">
              <a:spcBef>
                <a:spcPct val="0"/>
              </a:spcBef>
              <a:buFontTx/>
              <a:buNone/>
            </a:pPr>
            <a:endParaRPr lang="en-US" sz="2400" b="1">
              <a:latin typeface="Times New Roman" pitchFamily="18" charset="0"/>
            </a:endParaRPr>
          </a:p>
        </p:txBody>
      </p:sp>
      <p:sp>
        <p:nvSpPr>
          <p:cNvPr id="94222" name="Text Box 14"/>
          <p:cNvSpPr txBox="1">
            <a:spLocks noChangeArrowheads="1"/>
          </p:cNvSpPr>
          <p:nvPr/>
        </p:nvSpPr>
        <p:spPr bwMode="auto">
          <a:xfrm>
            <a:off x="-609600" y="5026025"/>
            <a:ext cx="4191000" cy="1687513"/>
          </a:xfrm>
          <a:prstGeom prst="rect">
            <a:avLst/>
          </a:prstGeom>
          <a:noFill/>
          <a:ln w="9525" algn="ctr">
            <a:noFill/>
            <a:miter lim="800000"/>
            <a:headEnd/>
            <a:tailEnd/>
          </a:ln>
          <a:effectLst/>
        </p:spPr>
        <p:txBody>
          <a:bodyPr wrap="none">
            <a:spAutoFit/>
          </a:bodyPr>
          <a:lstStyle/>
          <a:p>
            <a:pPr marL="1600200" indent="-228600" algn="l">
              <a:buFont typeface="Arial" charset="0"/>
              <a:buNone/>
            </a:pPr>
            <a:r>
              <a:rPr lang="en-US" sz="1800" baseline="30000"/>
              <a:t>1</a:t>
            </a:r>
            <a:r>
              <a:rPr lang="en-US" sz="1800" u="sng"/>
              <a:t>Micro-purchases</a:t>
            </a:r>
            <a:r>
              <a:rPr lang="en-US" sz="1800"/>
              <a:t>:</a:t>
            </a:r>
          </a:p>
          <a:p>
            <a:pPr marL="1600200" indent="-228600" algn="l">
              <a:buFont typeface="Arial" charset="0"/>
              <a:buNone/>
            </a:pPr>
            <a:r>
              <a:rPr lang="en-US" sz="1800" u="sng"/>
              <a:t>&lt;</a:t>
            </a:r>
            <a:r>
              <a:rPr lang="en-US" sz="1800"/>
              <a:t> $2,000 for Construction </a:t>
            </a:r>
          </a:p>
          <a:p>
            <a:pPr lvl="1" algn="l">
              <a:buFont typeface="Arial" charset="0"/>
              <a:buNone/>
            </a:pPr>
            <a:r>
              <a:rPr lang="en-US" sz="1800"/>
              <a:t>               </a:t>
            </a:r>
            <a:r>
              <a:rPr lang="en-US" sz="1800" u="sng"/>
              <a:t>&lt;</a:t>
            </a:r>
            <a:r>
              <a:rPr lang="en-US" sz="1800"/>
              <a:t> $2,500 for Services</a:t>
            </a:r>
          </a:p>
          <a:p>
            <a:pPr lvl="1" algn="l">
              <a:buFont typeface="Arial" charset="0"/>
              <a:buNone/>
            </a:pPr>
            <a:r>
              <a:rPr lang="en-US" sz="1800"/>
              <a:t>               </a:t>
            </a:r>
            <a:r>
              <a:rPr lang="en-US" sz="1800" u="sng"/>
              <a:t>&lt;</a:t>
            </a:r>
            <a:r>
              <a:rPr lang="en-US" sz="1800"/>
              <a:t> $3000  for Supplies</a:t>
            </a:r>
          </a:p>
          <a:p>
            <a:pPr marL="1600200" indent="-228600" algn="l">
              <a:buFont typeface="Arial" charset="0"/>
              <a:buNone/>
            </a:pPr>
            <a:endParaRPr lang="en-US" sz="180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CCD864F6-C479-4BC2-8065-88C476862BC1}" type="slidenum">
              <a:rPr lang="en-US"/>
              <a:pPr/>
              <a:t>15</a:t>
            </a:fld>
            <a:endParaRPr lang="en-US"/>
          </a:p>
        </p:txBody>
      </p:sp>
      <p:sp>
        <p:nvSpPr>
          <p:cNvPr id="96258" name="Rectangle 2"/>
          <p:cNvSpPr>
            <a:spLocks noGrp="1" noChangeArrowheads="1"/>
          </p:cNvSpPr>
          <p:nvPr>
            <p:ph type="title"/>
          </p:nvPr>
        </p:nvSpPr>
        <p:spPr>
          <a:xfrm>
            <a:off x="990600" y="0"/>
            <a:ext cx="7772400" cy="1143000"/>
          </a:xfrm>
        </p:spPr>
        <p:txBody>
          <a:bodyPr/>
          <a:lstStyle/>
          <a:p>
            <a:r>
              <a:rPr lang="en-US"/>
              <a:t>Items Typically Acquired</a:t>
            </a:r>
          </a:p>
        </p:txBody>
      </p:sp>
      <p:sp>
        <p:nvSpPr>
          <p:cNvPr id="96259" name="Rectangle 3"/>
          <p:cNvSpPr>
            <a:spLocks noGrp="1" noChangeArrowheads="1"/>
          </p:cNvSpPr>
          <p:nvPr>
            <p:ph type="body" idx="1"/>
          </p:nvPr>
        </p:nvSpPr>
        <p:spPr/>
        <p:txBody>
          <a:bodyPr/>
          <a:lstStyle/>
          <a:p>
            <a:r>
              <a:rPr lang="en-US" sz="2400"/>
              <a:t>Homeland Defense</a:t>
            </a:r>
          </a:p>
          <a:p>
            <a:r>
              <a:rPr lang="en-US" sz="2400"/>
              <a:t>Computers, Software and Computer Equipment</a:t>
            </a:r>
          </a:p>
          <a:p>
            <a:r>
              <a:rPr lang="en-US" sz="2400"/>
              <a:t>Construction </a:t>
            </a:r>
            <a:r>
              <a:rPr lang="en-US" sz="2400" u="sng"/>
              <a:t>&lt;</a:t>
            </a:r>
            <a:r>
              <a:rPr lang="en-US" sz="2400"/>
              <a:t> $2000</a:t>
            </a:r>
          </a:p>
          <a:p>
            <a:r>
              <a:rPr lang="en-US" sz="2400"/>
              <a:t>Office Supplies</a:t>
            </a:r>
          </a:p>
          <a:p>
            <a:r>
              <a:rPr lang="en-US" sz="2400"/>
              <a:t>Furniture</a:t>
            </a:r>
          </a:p>
          <a:p>
            <a:r>
              <a:rPr lang="en-US" sz="2400"/>
              <a:t>Electronics</a:t>
            </a:r>
          </a:p>
          <a:p>
            <a:r>
              <a:rPr lang="en-US" sz="2400"/>
              <a:t>Nonpersonal Services </a:t>
            </a:r>
            <a:r>
              <a:rPr lang="en-US" sz="2400" u="sng"/>
              <a:t>&lt;</a:t>
            </a:r>
            <a:r>
              <a:rPr lang="en-US" sz="2400"/>
              <a:t> $2500</a:t>
            </a:r>
            <a:endParaRPr lang="en-US" sz="2400" u="sng"/>
          </a:p>
        </p:txBody>
      </p:sp>
      <p:pic>
        <p:nvPicPr>
          <p:cNvPr id="96261" name="Picture 5" descr="cardicon"/>
          <p:cNvPicPr>
            <a:picLocks noChangeAspect="1" noChangeArrowheads="1"/>
          </p:cNvPicPr>
          <p:nvPr/>
        </p:nvPicPr>
        <p:blipFill>
          <a:blip r:embed="rId3" cstate="print"/>
          <a:srcRect/>
          <a:stretch>
            <a:fillRect/>
          </a:stretch>
        </p:blipFill>
        <p:spPr bwMode="auto">
          <a:xfrm>
            <a:off x="7467600" y="0"/>
            <a:ext cx="1524000" cy="987425"/>
          </a:xfrm>
          <a:prstGeom prst="rect">
            <a:avLst/>
          </a:prstGeom>
          <a:noFill/>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FD15054-760C-4BB9-90C0-91E176FCB778}" type="slidenum">
              <a:rPr lang="en-US"/>
              <a:pPr/>
              <a:t>16</a:t>
            </a:fld>
            <a:endParaRPr lang="en-US"/>
          </a:p>
        </p:txBody>
      </p:sp>
      <p:sp>
        <p:nvSpPr>
          <p:cNvPr id="98306" name="Rectangle 2"/>
          <p:cNvSpPr>
            <a:spLocks noGrp="1" noChangeArrowheads="1"/>
          </p:cNvSpPr>
          <p:nvPr>
            <p:ph type="title"/>
          </p:nvPr>
        </p:nvSpPr>
        <p:spPr>
          <a:xfrm>
            <a:off x="1066800" y="0"/>
            <a:ext cx="7391400" cy="914400"/>
          </a:xfrm>
        </p:spPr>
        <p:txBody>
          <a:bodyPr/>
          <a:lstStyle/>
          <a:p>
            <a:r>
              <a:rPr lang="en-US"/>
              <a:t>Cardholder Expectations </a:t>
            </a:r>
            <a:br>
              <a:rPr lang="en-US"/>
            </a:br>
            <a:r>
              <a:rPr lang="en-US"/>
              <a:t>of Vendors</a:t>
            </a:r>
          </a:p>
        </p:txBody>
      </p:sp>
      <p:sp>
        <p:nvSpPr>
          <p:cNvPr id="98307" name="Rectangle 3"/>
          <p:cNvSpPr>
            <a:spLocks noGrp="1" noChangeArrowheads="1"/>
          </p:cNvSpPr>
          <p:nvPr>
            <p:ph type="body" idx="1"/>
          </p:nvPr>
        </p:nvSpPr>
        <p:spPr>
          <a:xfrm>
            <a:off x="539750" y="1641475"/>
            <a:ext cx="8059738" cy="4848225"/>
          </a:xfrm>
        </p:spPr>
        <p:txBody>
          <a:bodyPr/>
          <a:lstStyle/>
          <a:p>
            <a:r>
              <a:rPr lang="en-US" sz="2400"/>
              <a:t>Prompt processing of charges</a:t>
            </a:r>
          </a:p>
          <a:p>
            <a:r>
              <a:rPr lang="en-US" sz="2400"/>
              <a:t>Prompt delivery/service</a:t>
            </a:r>
          </a:p>
          <a:p>
            <a:r>
              <a:rPr lang="en-US" sz="2400"/>
              <a:t>Quick resolution of problems</a:t>
            </a:r>
          </a:p>
          <a:p>
            <a:r>
              <a:rPr lang="en-US" sz="2400"/>
              <a:t>FOB destination pricing</a:t>
            </a:r>
          </a:p>
          <a:p>
            <a:r>
              <a:rPr lang="en-US" sz="2400"/>
              <a:t>Ensuring items are covered by a government contract if purchase exceeds micro-purchase threshold</a:t>
            </a:r>
          </a:p>
        </p:txBody>
      </p:sp>
      <p:pic>
        <p:nvPicPr>
          <p:cNvPr id="98309" name="Picture 5" descr="cardicon"/>
          <p:cNvPicPr>
            <a:picLocks noChangeAspect="1" noChangeArrowheads="1"/>
          </p:cNvPicPr>
          <p:nvPr/>
        </p:nvPicPr>
        <p:blipFill>
          <a:blip r:embed="rId3" cstate="print"/>
          <a:srcRect/>
          <a:stretch>
            <a:fillRect/>
          </a:stretch>
        </p:blipFill>
        <p:spPr bwMode="auto">
          <a:xfrm>
            <a:off x="7467600" y="0"/>
            <a:ext cx="1524000" cy="987425"/>
          </a:xfrm>
          <a:prstGeom prst="rect">
            <a:avLst/>
          </a:prstGeo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B58CCFC0-A661-4DED-A298-48D8EC38747F}" type="slidenum">
              <a:rPr lang="en-US"/>
              <a:pPr/>
              <a:t>17</a:t>
            </a:fld>
            <a:endParaRPr lang="en-US"/>
          </a:p>
        </p:txBody>
      </p:sp>
      <p:sp>
        <p:nvSpPr>
          <p:cNvPr id="100354" name="Rectangle 2"/>
          <p:cNvSpPr>
            <a:spLocks noGrp="1" noChangeArrowheads="1"/>
          </p:cNvSpPr>
          <p:nvPr>
            <p:ph type="title"/>
          </p:nvPr>
        </p:nvSpPr>
        <p:spPr>
          <a:xfrm>
            <a:off x="1143000" y="0"/>
            <a:ext cx="7772400" cy="1143000"/>
          </a:xfrm>
        </p:spPr>
        <p:txBody>
          <a:bodyPr/>
          <a:lstStyle/>
          <a:p>
            <a:r>
              <a:rPr lang="en-US"/>
              <a:t>Cardholder </a:t>
            </a:r>
            <a:br>
              <a:rPr lang="en-US"/>
            </a:br>
            <a:r>
              <a:rPr lang="en-US"/>
              <a:t>Responsibilities</a:t>
            </a:r>
          </a:p>
        </p:txBody>
      </p:sp>
      <p:sp>
        <p:nvSpPr>
          <p:cNvPr id="100355" name="Rectangle 3"/>
          <p:cNvSpPr>
            <a:spLocks noGrp="1" noChangeArrowheads="1"/>
          </p:cNvSpPr>
          <p:nvPr>
            <p:ph type="body" idx="1"/>
          </p:nvPr>
        </p:nvSpPr>
        <p:spPr>
          <a:xfrm>
            <a:off x="539750" y="1462088"/>
            <a:ext cx="8059738" cy="4489450"/>
          </a:xfrm>
        </p:spPr>
        <p:txBody>
          <a:bodyPr/>
          <a:lstStyle/>
          <a:p>
            <a:pPr>
              <a:lnSpc>
                <a:spcPct val="80000"/>
              </a:lnSpc>
            </a:pPr>
            <a:r>
              <a:rPr lang="en-US" sz="2000"/>
              <a:t>Proper Use</a:t>
            </a:r>
          </a:p>
          <a:p>
            <a:pPr>
              <a:lnSpc>
                <a:spcPct val="80000"/>
              </a:lnSpc>
            </a:pPr>
            <a:r>
              <a:rPr lang="en-US" sz="2000"/>
              <a:t>Maximizing competition</a:t>
            </a:r>
          </a:p>
          <a:p>
            <a:pPr>
              <a:lnSpc>
                <a:spcPct val="80000"/>
              </a:lnSpc>
            </a:pPr>
            <a:r>
              <a:rPr lang="en-US" sz="2000"/>
              <a:t>Fair and reasonable pricing</a:t>
            </a:r>
          </a:p>
          <a:p>
            <a:pPr>
              <a:lnSpc>
                <a:spcPct val="80000"/>
              </a:lnSpc>
            </a:pPr>
            <a:r>
              <a:rPr lang="en-US" sz="2000"/>
              <a:t>Training</a:t>
            </a:r>
          </a:p>
          <a:p>
            <a:pPr>
              <a:lnSpc>
                <a:spcPct val="80000"/>
              </a:lnSpc>
            </a:pPr>
            <a:r>
              <a:rPr lang="en-US" sz="2000"/>
              <a:t>Tracking delivery and warranty</a:t>
            </a:r>
          </a:p>
          <a:p>
            <a:pPr>
              <a:lnSpc>
                <a:spcPct val="80000"/>
              </a:lnSpc>
            </a:pPr>
            <a:r>
              <a:rPr lang="en-US" sz="2000"/>
              <a:t>Follow all simplified acquisition procedures as identified in FAR Part 13</a:t>
            </a:r>
          </a:p>
          <a:p>
            <a:pPr>
              <a:lnSpc>
                <a:spcPct val="80000"/>
              </a:lnSpc>
            </a:pPr>
            <a:r>
              <a:rPr lang="en-US" sz="2000"/>
              <a:t>Equipment accountability</a:t>
            </a:r>
          </a:p>
          <a:p>
            <a:pPr>
              <a:lnSpc>
                <a:spcPct val="80000"/>
              </a:lnSpc>
            </a:pPr>
            <a:r>
              <a:rPr lang="en-US" sz="2000"/>
              <a:t>Buying “Green”</a:t>
            </a:r>
          </a:p>
          <a:p>
            <a:pPr>
              <a:lnSpc>
                <a:spcPct val="80000"/>
              </a:lnSpc>
            </a:pPr>
            <a:r>
              <a:rPr lang="en-US" sz="2000"/>
              <a:t>IRS reporting/withstand audits</a:t>
            </a:r>
          </a:p>
        </p:txBody>
      </p:sp>
      <p:pic>
        <p:nvPicPr>
          <p:cNvPr id="100357" name="Picture 5" descr="cardicon"/>
          <p:cNvPicPr>
            <a:picLocks noChangeAspect="1" noChangeArrowheads="1"/>
          </p:cNvPicPr>
          <p:nvPr/>
        </p:nvPicPr>
        <p:blipFill>
          <a:blip r:embed="rId3" cstate="print"/>
          <a:srcRect/>
          <a:stretch>
            <a:fillRect/>
          </a:stretch>
        </p:blipFill>
        <p:spPr bwMode="auto">
          <a:xfrm>
            <a:off x="7467600" y="0"/>
            <a:ext cx="1524000" cy="987425"/>
          </a:xfrm>
          <a:prstGeom prst="rect">
            <a:avLst/>
          </a:prstGeom>
          <a:no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152C2AE-9BD6-47BA-9BC6-10AA43F6D7AE}" type="slidenum">
              <a:rPr lang="en-US"/>
              <a:pPr/>
              <a:t>18</a:t>
            </a:fld>
            <a:endParaRPr lang="en-US"/>
          </a:p>
        </p:txBody>
      </p:sp>
      <p:sp>
        <p:nvSpPr>
          <p:cNvPr id="102402" name="Rectangle 2"/>
          <p:cNvSpPr>
            <a:spLocks noGrp="1" noChangeArrowheads="1"/>
          </p:cNvSpPr>
          <p:nvPr>
            <p:ph type="title"/>
          </p:nvPr>
        </p:nvSpPr>
        <p:spPr>
          <a:xfrm>
            <a:off x="1143000" y="228600"/>
            <a:ext cx="6662738" cy="528638"/>
          </a:xfrm>
        </p:spPr>
        <p:txBody>
          <a:bodyPr/>
          <a:lstStyle/>
          <a:p>
            <a:r>
              <a:rPr lang="en-US"/>
              <a:t>Responsibilities of </a:t>
            </a:r>
            <a:br>
              <a:rPr lang="en-US"/>
            </a:br>
            <a:r>
              <a:rPr lang="en-US"/>
              <a:t>GPC Team</a:t>
            </a:r>
          </a:p>
        </p:txBody>
      </p:sp>
      <p:sp>
        <p:nvSpPr>
          <p:cNvPr id="102403" name="Rectangle 3"/>
          <p:cNvSpPr>
            <a:spLocks noGrp="1" noChangeArrowheads="1"/>
          </p:cNvSpPr>
          <p:nvPr>
            <p:ph type="body" idx="1"/>
          </p:nvPr>
        </p:nvSpPr>
        <p:spPr>
          <a:xfrm>
            <a:off x="533400" y="1524000"/>
            <a:ext cx="7315200" cy="4826000"/>
          </a:xfrm>
        </p:spPr>
        <p:txBody>
          <a:bodyPr/>
          <a:lstStyle/>
          <a:p>
            <a:r>
              <a:rPr lang="en-US" sz="2400"/>
              <a:t>Billing Official</a:t>
            </a:r>
          </a:p>
          <a:p>
            <a:pPr lvl="1"/>
            <a:r>
              <a:rPr lang="en-US" sz="2000" b="1"/>
              <a:t>Routine oversight of cardholders</a:t>
            </a:r>
          </a:p>
          <a:p>
            <a:pPr lvl="1">
              <a:buFontTx/>
              <a:buNone/>
            </a:pPr>
            <a:endParaRPr lang="en-US" sz="2000" b="1"/>
          </a:p>
          <a:p>
            <a:r>
              <a:rPr lang="en-US" sz="2400"/>
              <a:t>Surveillances</a:t>
            </a:r>
          </a:p>
          <a:p>
            <a:pPr lvl="1">
              <a:buFont typeface="Arial" charset="0"/>
              <a:buChar char="−"/>
            </a:pPr>
            <a:r>
              <a:rPr lang="en-US" sz="2000" b="1"/>
              <a:t>IAW AFI 64-117 Purchase Card Regulation</a:t>
            </a:r>
          </a:p>
          <a:p>
            <a:pPr lvl="1">
              <a:buFont typeface="Arial" charset="0"/>
              <a:buChar char="−"/>
            </a:pPr>
            <a:r>
              <a:rPr lang="en-US" sz="2000" b="1"/>
              <a:t>Mandatory Sources</a:t>
            </a:r>
          </a:p>
          <a:p>
            <a:pPr lvl="1">
              <a:buFont typeface="Arial" charset="0"/>
              <a:buChar char="−"/>
            </a:pPr>
            <a:r>
              <a:rPr lang="en-US" sz="2000" b="1"/>
              <a:t>Documentation</a:t>
            </a:r>
          </a:p>
          <a:p>
            <a:pPr lvl="1">
              <a:buFont typeface="Arial" charset="0"/>
              <a:buChar char="−"/>
            </a:pPr>
            <a:r>
              <a:rPr lang="en-US" sz="2000" b="1"/>
              <a:t>Purchases  &gt; Micro-purchase threshold</a:t>
            </a:r>
          </a:p>
          <a:p>
            <a:pPr lvl="1">
              <a:buFont typeface="Arial" charset="0"/>
              <a:buChar char="−"/>
            </a:pPr>
            <a:r>
              <a:rPr lang="en-US" sz="2000" b="1"/>
              <a:t>Split Purchases</a:t>
            </a:r>
          </a:p>
          <a:p>
            <a:pPr lvl="1">
              <a:buFont typeface="Arial" charset="0"/>
              <a:buChar char="−"/>
            </a:pPr>
            <a:r>
              <a:rPr lang="en-US" sz="2000" b="1"/>
              <a:t>Abuses</a:t>
            </a:r>
          </a:p>
          <a:p>
            <a:pPr lvl="1">
              <a:buFont typeface="Arial" charset="0"/>
              <a:buChar char="−"/>
            </a:pPr>
            <a:endParaRPr lang="en-US" sz="2000" b="1"/>
          </a:p>
        </p:txBody>
      </p:sp>
      <p:pic>
        <p:nvPicPr>
          <p:cNvPr id="102405" name="Picture 5" descr="cardicon"/>
          <p:cNvPicPr>
            <a:picLocks noChangeAspect="1" noChangeArrowheads="1"/>
          </p:cNvPicPr>
          <p:nvPr/>
        </p:nvPicPr>
        <p:blipFill>
          <a:blip r:embed="rId2" cstate="print"/>
          <a:srcRect/>
          <a:stretch>
            <a:fillRect/>
          </a:stretch>
        </p:blipFill>
        <p:spPr bwMode="auto">
          <a:xfrm>
            <a:off x="7467600" y="0"/>
            <a:ext cx="1524000" cy="987425"/>
          </a:xfrm>
          <a:prstGeom prst="rect">
            <a:avLst/>
          </a:prstGeo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09271C4F-74D5-4E15-AC96-F4D362E308BF}" type="slidenum">
              <a:rPr lang="en-US"/>
              <a:pPr/>
              <a:t>19</a:t>
            </a:fld>
            <a:endParaRPr lang="en-US"/>
          </a:p>
        </p:txBody>
      </p:sp>
      <p:sp>
        <p:nvSpPr>
          <p:cNvPr id="103426" name="Rectangle 2"/>
          <p:cNvSpPr>
            <a:spLocks noGrp="1" noChangeArrowheads="1"/>
          </p:cNvSpPr>
          <p:nvPr>
            <p:ph type="title"/>
          </p:nvPr>
        </p:nvSpPr>
        <p:spPr>
          <a:xfrm>
            <a:off x="914400" y="0"/>
            <a:ext cx="7772400" cy="1143000"/>
          </a:xfrm>
        </p:spPr>
        <p:txBody>
          <a:bodyPr/>
          <a:lstStyle/>
          <a:p>
            <a:r>
              <a:rPr lang="en-US"/>
              <a:t>Benefits to Vendors</a:t>
            </a:r>
          </a:p>
        </p:txBody>
      </p:sp>
      <p:sp>
        <p:nvSpPr>
          <p:cNvPr id="103427" name="Rectangle 3"/>
          <p:cNvSpPr>
            <a:spLocks noGrp="1" noChangeArrowheads="1"/>
          </p:cNvSpPr>
          <p:nvPr>
            <p:ph type="body" idx="1"/>
          </p:nvPr>
        </p:nvSpPr>
        <p:spPr>
          <a:xfrm>
            <a:off x="762000" y="1828800"/>
            <a:ext cx="8382000" cy="4114800"/>
          </a:xfrm>
        </p:spPr>
        <p:txBody>
          <a:bodyPr/>
          <a:lstStyle/>
          <a:p>
            <a:r>
              <a:rPr lang="en-US" sz="2400"/>
              <a:t>VISA capable vendors are preferred suppliers</a:t>
            </a:r>
          </a:p>
          <a:p>
            <a:r>
              <a:rPr lang="en-US" sz="2400"/>
              <a:t>FAST Payment</a:t>
            </a:r>
          </a:p>
          <a:p>
            <a:pPr lvl="1"/>
            <a:r>
              <a:rPr lang="en-US" sz="2000"/>
              <a:t>Usually 24 hrs</a:t>
            </a:r>
          </a:p>
          <a:p>
            <a:pPr lvl="1"/>
            <a:r>
              <a:rPr lang="en-US" sz="2000"/>
              <a:t>Maximum 3 calendar days</a:t>
            </a:r>
          </a:p>
          <a:p>
            <a:r>
              <a:rPr lang="en-US" sz="2400"/>
              <a:t>Bypass invoicing process, thus bypassing DFAS </a:t>
            </a:r>
          </a:p>
          <a:p>
            <a:r>
              <a:rPr lang="en-US" sz="2400"/>
              <a:t>Dealing directly with end user/customer</a:t>
            </a:r>
          </a:p>
        </p:txBody>
      </p:sp>
      <p:pic>
        <p:nvPicPr>
          <p:cNvPr id="103429" name="Picture 5" descr="cardicon"/>
          <p:cNvPicPr>
            <a:picLocks noChangeAspect="1" noChangeArrowheads="1"/>
          </p:cNvPicPr>
          <p:nvPr/>
        </p:nvPicPr>
        <p:blipFill>
          <a:blip r:embed="rId3" cstate="print"/>
          <a:srcRect/>
          <a:stretch>
            <a:fillRect/>
          </a:stretch>
        </p:blipFill>
        <p:spPr bwMode="auto">
          <a:xfrm>
            <a:off x="7467600" y="0"/>
            <a:ext cx="1524000" cy="987425"/>
          </a:xfrm>
          <a:prstGeom prst="rect">
            <a:avLst/>
          </a:prstGeom>
          <a:noFill/>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B7704768-A1DB-4DD3-8550-E5C385C75717}" type="slidenum">
              <a:rPr lang="en-US"/>
              <a:pPr/>
              <a:t>2</a:t>
            </a:fld>
            <a:endParaRPr lang="en-US"/>
          </a:p>
        </p:txBody>
      </p:sp>
      <p:sp>
        <p:nvSpPr>
          <p:cNvPr id="140290" name="Rectangle 2"/>
          <p:cNvSpPr>
            <a:spLocks noGrp="1" noChangeArrowheads="1"/>
          </p:cNvSpPr>
          <p:nvPr>
            <p:ph type="title"/>
          </p:nvPr>
        </p:nvSpPr>
        <p:spPr/>
        <p:txBody>
          <a:bodyPr/>
          <a:lstStyle/>
          <a:p>
            <a:br>
              <a:rPr lang="en-US" sz="3200"/>
            </a:br>
            <a:r>
              <a:rPr lang="en-US"/>
              <a:t>Course Overview</a:t>
            </a:r>
            <a:br>
              <a:rPr lang="en-US"/>
            </a:br>
            <a:endParaRPr lang="en-US"/>
          </a:p>
        </p:txBody>
      </p:sp>
      <p:sp>
        <p:nvSpPr>
          <p:cNvPr id="140291" name="Rectangle 3"/>
          <p:cNvSpPr>
            <a:spLocks noGrp="1" noChangeArrowheads="1"/>
          </p:cNvSpPr>
          <p:nvPr>
            <p:ph type="body" idx="1"/>
          </p:nvPr>
        </p:nvSpPr>
        <p:spPr/>
        <p:txBody>
          <a:bodyPr/>
          <a:lstStyle/>
          <a:p>
            <a:pPr>
              <a:buClr>
                <a:schemeClr val="tx1"/>
              </a:buClr>
              <a:buSzPts val="2800"/>
            </a:pPr>
            <a:r>
              <a:rPr lang="en-US"/>
              <a:t>Length – 2 hours</a:t>
            </a:r>
          </a:p>
          <a:p>
            <a:pPr>
              <a:buClr>
                <a:schemeClr val="tx1"/>
              </a:buClr>
              <a:buSzPts val="2800"/>
            </a:pPr>
            <a:r>
              <a:rPr lang="en-US"/>
              <a:t>Method of delivery - Presentation</a:t>
            </a:r>
          </a:p>
          <a:p>
            <a:pPr>
              <a:buClr>
                <a:schemeClr val="tx1"/>
              </a:buClr>
              <a:buSzPts val="2800"/>
            </a:pPr>
            <a:r>
              <a:rPr lang="en-US"/>
              <a:t>Course contents 	</a:t>
            </a:r>
          </a:p>
          <a:p>
            <a:pPr lvl="1">
              <a:buClr>
                <a:schemeClr val="tx1"/>
              </a:buClr>
              <a:buSzPts val="2400"/>
            </a:pPr>
            <a:r>
              <a:rPr lang="en-US"/>
              <a:t>Simplified Acquisition Procedures as described in FAR Part 13 and other references</a:t>
            </a:r>
          </a:p>
          <a:p>
            <a:endParaRPr lang="en-US"/>
          </a:p>
          <a:p>
            <a:endParaRPr lang="en-US"/>
          </a:p>
        </p:txBody>
      </p:sp>
      <p:sp>
        <p:nvSpPr>
          <p:cNvPr id="140294" name="Rectangle 6"/>
          <p:cNvSpPr>
            <a:spLocks noChangeArrowheads="1"/>
          </p:cNvSpPr>
          <p:nvPr/>
        </p:nvSpPr>
        <p:spPr bwMode="auto">
          <a:xfrm>
            <a:off x="1143000" y="228600"/>
            <a:ext cx="7772400" cy="914400"/>
          </a:xfrm>
          <a:prstGeom prst="rect">
            <a:avLst/>
          </a:prstGeom>
          <a:noFill/>
          <a:ln w="9525">
            <a:noFill/>
            <a:miter lim="800000"/>
            <a:headEnd/>
            <a:tailEnd/>
          </a:ln>
          <a:effectLst/>
        </p:spPr>
        <p:txBody>
          <a:bodyPr anchor="ctr"/>
          <a:lstStyle/>
          <a:p>
            <a:pPr algn="l">
              <a:spcBef>
                <a:spcPct val="0"/>
              </a:spcBef>
              <a:buFontTx/>
              <a:buNone/>
            </a:pPr>
            <a:endParaRPr lang="en-US" sz="3600" b="1">
              <a:solidFill>
                <a:schemeClr val="tx2"/>
              </a:solidFill>
            </a:endParaRPr>
          </a:p>
        </p:txBody>
      </p:sp>
      <p:sp>
        <p:nvSpPr>
          <p:cNvPr id="140295" name="Rectangle 7"/>
          <p:cNvSpPr>
            <a:spLocks noChangeArrowheads="1"/>
          </p:cNvSpPr>
          <p:nvPr/>
        </p:nvSpPr>
        <p:spPr bwMode="auto">
          <a:xfrm>
            <a:off x="609600" y="2209800"/>
            <a:ext cx="8534400" cy="5334000"/>
          </a:xfrm>
          <a:prstGeom prst="rect">
            <a:avLst/>
          </a:prstGeom>
          <a:noFill/>
          <a:ln w="9525">
            <a:noFill/>
            <a:miter lim="800000"/>
            <a:headEnd/>
            <a:tailEnd/>
          </a:ln>
          <a:effectLst/>
        </p:spPr>
        <p:txBody>
          <a:bodyPr/>
          <a:lstStyle/>
          <a:p>
            <a:pPr marL="342900" indent="-342900" algn="l">
              <a:buFontTx/>
              <a:buChar char="•"/>
            </a:pPr>
            <a:endParaRPr lang="en-US" sz="28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C4B5655B-5C6F-487A-8A34-69C692B254CF}" type="slidenum">
              <a:rPr lang="en-US"/>
              <a:pPr/>
              <a:t>20</a:t>
            </a:fld>
            <a:endParaRPr lang="en-US"/>
          </a:p>
        </p:txBody>
      </p:sp>
      <p:sp>
        <p:nvSpPr>
          <p:cNvPr id="105474" name="Rectangle 2"/>
          <p:cNvSpPr>
            <a:spLocks noGrp="1" noChangeArrowheads="1"/>
          </p:cNvSpPr>
          <p:nvPr>
            <p:ph type="title"/>
          </p:nvPr>
        </p:nvSpPr>
        <p:spPr>
          <a:xfrm>
            <a:off x="1143000" y="0"/>
            <a:ext cx="7772400" cy="1143000"/>
          </a:xfrm>
        </p:spPr>
        <p:txBody>
          <a:bodyPr/>
          <a:lstStyle/>
          <a:p>
            <a:r>
              <a:rPr lang="en-US"/>
              <a:t>E-GPC</a:t>
            </a:r>
          </a:p>
        </p:txBody>
      </p:sp>
      <p:sp>
        <p:nvSpPr>
          <p:cNvPr id="105475" name="Rectangle 3"/>
          <p:cNvSpPr>
            <a:spLocks noGrp="1" noChangeArrowheads="1"/>
          </p:cNvSpPr>
          <p:nvPr>
            <p:ph type="body" idx="1"/>
          </p:nvPr>
        </p:nvSpPr>
        <p:spPr>
          <a:xfrm>
            <a:off x="762000" y="1828800"/>
            <a:ext cx="8382000" cy="4114800"/>
          </a:xfrm>
        </p:spPr>
        <p:txBody>
          <a:bodyPr/>
          <a:lstStyle/>
          <a:p>
            <a:r>
              <a:rPr lang="en-US"/>
              <a:t>AFMC units must obtain office supplies utilizing their GPC only from vendors who offer goods through:</a:t>
            </a:r>
          </a:p>
          <a:p>
            <a:pPr lvl="1"/>
            <a:r>
              <a:rPr lang="en-US"/>
              <a:t>GSA or AF Advantage (</a:t>
            </a:r>
            <a:r>
              <a:rPr lang="en-US">
                <a:hlinkClick r:id="rId3"/>
              </a:rPr>
              <a:t>www.afadvantage.gov</a:t>
            </a:r>
            <a:r>
              <a:rPr lang="en-US"/>
              <a:t>)</a:t>
            </a:r>
          </a:p>
          <a:p>
            <a:pPr lvl="1"/>
            <a:r>
              <a:rPr lang="en-US"/>
              <a:t>DoD EMALL (</a:t>
            </a:r>
            <a:r>
              <a:rPr lang="en-US">
                <a:hlinkClick r:id="rId4"/>
              </a:rPr>
              <a:t>www.emall.dla.mil</a:t>
            </a:r>
            <a:r>
              <a:rPr lang="en-US"/>
              <a:t>)</a:t>
            </a:r>
          </a:p>
        </p:txBody>
      </p:sp>
      <p:pic>
        <p:nvPicPr>
          <p:cNvPr id="105477" name="Picture 5" descr="cardicon"/>
          <p:cNvPicPr>
            <a:picLocks noChangeAspect="1" noChangeArrowheads="1"/>
          </p:cNvPicPr>
          <p:nvPr/>
        </p:nvPicPr>
        <p:blipFill>
          <a:blip r:embed="rId5" cstate="print"/>
          <a:srcRect/>
          <a:stretch>
            <a:fillRect/>
          </a:stretch>
        </p:blipFill>
        <p:spPr bwMode="auto">
          <a:xfrm>
            <a:off x="7467600" y="0"/>
            <a:ext cx="1524000" cy="987425"/>
          </a:xfrm>
          <a:prstGeom prst="rect">
            <a:avLst/>
          </a:prstGeom>
          <a:noFill/>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7606AAB9-4EB0-4D8E-A8B8-18D05501A514}" type="slidenum">
              <a:rPr lang="en-US"/>
              <a:pPr/>
              <a:t>21</a:t>
            </a:fld>
            <a:endParaRPr lang="en-US"/>
          </a:p>
        </p:txBody>
      </p:sp>
      <p:sp>
        <p:nvSpPr>
          <p:cNvPr id="77826" name="Rectangle 2"/>
          <p:cNvSpPr>
            <a:spLocks noGrp="1" noChangeArrowheads="1"/>
          </p:cNvSpPr>
          <p:nvPr>
            <p:ph type="title"/>
          </p:nvPr>
        </p:nvSpPr>
        <p:spPr/>
        <p:txBody>
          <a:bodyPr/>
          <a:lstStyle/>
          <a:p>
            <a:r>
              <a:rPr lang="en-US"/>
              <a:t>Purchase Orders</a:t>
            </a:r>
          </a:p>
        </p:txBody>
      </p:sp>
      <p:sp>
        <p:nvSpPr>
          <p:cNvPr id="77827" name="Rectangle 3"/>
          <p:cNvSpPr>
            <a:spLocks noGrp="1" noChangeArrowheads="1"/>
          </p:cNvSpPr>
          <p:nvPr>
            <p:ph type="body" idx="1"/>
          </p:nvPr>
        </p:nvSpPr>
        <p:spPr>
          <a:xfrm>
            <a:off x="304800" y="1219200"/>
            <a:ext cx="8534400" cy="5181600"/>
          </a:xfrm>
        </p:spPr>
        <p:txBody>
          <a:bodyPr/>
          <a:lstStyle/>
          <a:p>
            <a:pPr>
              <a:lnSpc>
                <a:spcPct val="90000"/>
              </a:lnSpc>
            </a:pPr>
            <a:r>
              <a:rPr lang="en-US" sz="2000" dirty="0"/>
              <a:t>A </a:t>
            </a:r>
            <a:r>
              <a:rPr lang="en-US" sz="2000" u="sng" dirty="0"/>
              <a:t>purchase order</a:t>
            </a:r>
            <a:r>
              <a:rPr lang="en-US" sz="2000" dirty="0"/>
              <a:t>, </a:t>
            </a:r>
            <a:r>
              <a:rPr lang="en-US" sz="2000" i="1" dirty="0"/>
              <a:t>when issued by the Government</a:t>
            </a:r>
            <a:r>
              <a:rPr lang="en-US" sz="2000" dirty="0"/>
              <a:t>, means </a:t>
            </a:r>
            <a:r>
              <a:rPr lang="en-US" sz="2000" u="sng" dirty="0"/>
              <a:t>an offer</a:t>
            </a:r>
            <a:r>
              <a:rPr lang="en-US" sz="2000" dirty="0"/>
              <a:t> by the Government to buy supplies or services, at the stated price in the order and upon specified terms and conditions contained in the order</a:t>
            </a:r>
          </a:p>
          <a:p>
            <a:pPr>
              <a:lnSpc>
                <a:spcPct val="50000"/>
              </a:lnSpc>
            </a:pPr>
            <a:endParaRPr lang="en-US" sz="2000" dirty="0"/>
          </a:p>
          <a:p>
            <a:pPr lvl="1">
              <a:lnSpc>
                <a:spcPct val="90000"/>
              </a:lnSpc>
            </a:pPr>
            <a:r>
              <a:rPr lang="en-US" sz="2000" dirty="0"/>
              <a:t>Award amount is &lt; Micro-purchase Threshold and </a:t>
            </a:r>
            <a:r>
              <a:rPr lang="en-US" sz="2000" u="sng" dirty="0"/>
              <a:t>&lt;</a:t>
            </a:r>
            <a:r>
              <a:rPr lang="en-US" sz="2000" dirty="0"/>
              <a:t> $150K (SAT)</a:t>
            </a:r>
          </a:p>
          <a:p>
            <a:pPr lvl="2">
              <a:lnSpc>
                <a:spcPct val="90000"/>
              </a:lnSpc>
            </a:pPr>
            <a:r>
              <a:rPr lang="en-US" sz="1800" dirty="0"/>
              <a:t>Unless commercial &lt; Micro-purchase Threshold  to  &lt;=$6.5M</a:t>
            </a:r>
            <a:r>
              <a:rPr lang="en-US" sz="1800" dirty="0">
                <a:hlinkClick r:id="rId2" tooltip="FAR 2.101 Definitions"/>
              </a:rPr>
              <a:t> </a:t>
            </a:r>
            <a:endParaRPr lang="en-US" sz="1800" dirty="0"/>
          </a:p>
          <a:p>
            <a:pPr lvl="2">
              <a:lnSpc>
                <a:spcPct val="50000"/>
              </a:lnSpc>
            </a:pPr>
            <a:endParaRPr lang="en-US" sz="1800" dirty="0"/>
          </a:p>
          <a:p>
            <a:pPr lvl="1">
              <a:lnSpc>
                <a:spcPct val="90000"/>
              </a:lnSpc>
            </a:pPr>
            <a:r>
              <a:rPr lang="en-US" sz="2000" dirty="0"/>
              <a:t>Purchase Order itself shall contain at minimum</a:t>
            </a:r>
          </a:p>
          <a:p>
            <a:pPr lvl="2">
              <a:lnSpc>
                <a:spcPct val="90000"/>
              </a:lnSpc>
            </a:pPr>
            <a:r>
              <a:rPr lang="en-US" sz="1800" dirty="0"/>
              <a:t>Quantities of supplies or scope of services</a:t>
            </a:r>
          </a:p>
          <a:p>
            <a:pPr lvl="2">
              <a:lnSpc>
                <a:spcPct val="90000"/>
              </a:lnSpc>
            </a:pPr>
            <a:r>
              <a:rPr lang="en-US" sz="1800" dirty="0"/>
              <a:t>Delivery date or period of performance</a:t>
            </a:r>
          </a:p>
          <a:p>
            <a:pPr lvl="2">
              <a:lnSpc>
                <a:spcPct val="90000"/>
              </a:lnSpc>
            </a:pPr>
            <a:r>
              <a:rPr lang="en-US" sz="1800" dirty="0"/>
              <a:t>F.O.B. destination unless valid reason otherwise</a:t>
            </a:r>
          </a:p>
          <a:p>
            <a:pPr>
              <a:lnSpc>
                <a:spcPct val="50000"/>
              </a:lnSpc>
              <a:buFontTx/>
              <a:buNone/>
            </a:pPr>
            <a:endParaRPr lang="en-US" sz="1800" b="0" dirty="0"/>
          </a:p>
          <a:p>
            <a:pPr lvl="1">
              <a:lnSpc>
                <a:spcPct val="90000"/>
              </a:lnSpc>
            </a:pPr>
            <a:r>
              <a:rPr lang="en-US" sz="2000" dirty="0"/>
              <a:t>Usually awarded unilaterally (only CO signs)</a:t>
            </a:r>
            <a:r>
              <a:rPr lang="en-US" sz="2000" dirty="0">
                <a:hlinkClick r:id="rId2" tooltip="FAR 2.101 Definitions"/>
              </a:rPr>
              <a:t> </a:t>
            </a:r>
            <a:endParaRPr lang="en-US" sz="2000" dirty="0"/>
          </a:p>
          <a:p>
            <a:pPr lvl="1">
              <a:lnSpc>
                <a:spcPct val="50000"/>
              </a:lnSpc>
            </a:pPr>
            <a:endParaRPr lang="en-US" sz="2000" dirty="0"/>
          </a:p>
          <a:p>
            <a:pPr lvl="1">
              <a:lnSpc>
                <a:spcPct val="90000"/>
              </a:lnSpc>
            </a:pPr>
            <a:r>
              <a:rPr lang="en-US" sz="2000" dirty="0"/>
              <a:t>Becomes a </a:t>
            </a:r>
            <a:r>
              <a:rPr lang="en-US" sz="2000" u="sng" dirty="0"/>
              <a:t>binding Contract</a:t>
            </a:r>
            <a:r>
              <a:rPr lang="en-US" sz="2000" dirty="0"/>
              <a:t> versus </a:t>
            </a:r>
            <a:r>
              <a:rPr lang="en-US" sz="2000" u="sng" dirty="0"/>
              <a:t>offer</a:t>
            </a:r>
            <a:r>
              <a:rPr lang="en-US" sz="2000" dirty="0"/>
              <a:t>  when contractor performs or if contractor signs the order</a:t>
            </a:r>
          </a:p>
        </p:txBody>
      </p:sp>
      <p:pic>
        <p:nvPicPr>
          <p:cNvPr id="77829" name="Picture 5" descr="MMj03567130000[1]"/>
          <p:cNvPicPr>
            <a:picLocks noChangeAspect="1" noChangeArrowheads="1" noCrop="1"/>
          </p:cNvPicPr>
          <p:nvPr/>
        </p:nvPicPr>
        <p:blipFill>
          <a:blip r:embed="rId3" cstate="print"/>
          <a:srcRect/>
          <a:stretch>
            <a:fillRect/>
          </a:stretch>
        </p:blipFill>
        <p:spPr bwMode="auto">
          <a:xfrm>
            <a:off x="7239000" y="152400"/>
            <a:ext cx="952500" cy="809625"/>
          </a:xfrm>
          <a:prstGeom prst="rect">
            <a:avLst/>
          </a:prstGeom>
          <a:noFill/>
        </p:spPr>
      </p:pic>
      <p:sp>
        <p:nvSpPr>
          <p:cNvPr id="77830" name="Rectangle 6"/>
          <p:cNvSpPr>
            <a:spLocks noChangeArrowheads="1"/>
          </p:cNvSpPr>
          <p:nvPr/>
        </p:nvSpPr>
        <p:spPr bwMode="auto">
          <a:xfrm>
            <a:off x="8305800" y="304800"/>
            <a:ext cx="641350" cy="579438"/>
          </a:xfrm>
          <a:prstGeom prst="rect">
            <a:avLst/>
          </a:prstGeom>
          <a:noFill/>
          <a:ln w="9525">
            <a:noFill/>
            <a:miter lim="800000"/>
            <a:headEnd/>
            <a:tailEnd/>
          </a:ln>
          <a:effectLst/>
        </p:spPr>
        <p:txBody>
          <a:bodyPr>
            <a:spAutoFit/>
          </a:bodyPr>
          <a:lstStyle/>
          <a:p>
            <a:pPr algn="l" eaLnBrk="0" hangingPunct="0">
              <a:spcBef>
                <a:spcPct val="0"/>
              </a:spcBef>
              <a:buFontTx/>
              <a:buNone/>
            </a:pPr>
            <a:r>
              <a:rPr lang="en-US" sz="3200" b="1">
                <a:latin typeface="Times New Roman" pitchFamily="18" charset="0"/>
              </a:rPr>
              <a:t>#2</a:t>
            </a:r>
          </a:p>
        </p:txBody>
      </p:sp>
      <p:sp>
        <p:nvSpPr>
          <p:cNvPr id="77831" name="Text Box 7"/>
          <p:cNvSpPr txBox="1">
            <a:spLocks noChangeArrowheads="1"/>
          </p:cNvSpPr>
          <p:nvPr/>
        </p:nvSpPr>
        <p:spPr bwMode="auto">
          <a:xfrm>
            <a:off x="1447800" y="6324600"/>
            <a:ext cx="2911475" cy="762000"/>
          </a:xfrm>
          <a:prstGeom prst="rect">
            <a:avLst/>
          </a:prstGeom>
          <a:noFill/>
          <a:ln w="9525" algn="ctr">
            <a:noFill/>
            <a:miter lim="800000"/>
            <a:headEnd/>
            <a:tailEnd/>
          </a:ln>
          <a:effectLst/>
        </p:spPr>
        <p:txBody>
          <a:bodyPr wrap="none">
            <a:spAutoFit/>
          </a:bodyPr>
          <a:lstStyle/>
          <a:p>
            <a:pPr marL="1600200" indent="-228600" algn="l">
              <a:buFont typeface="Arial" charset="0"/>
              <a:buNone/>
            </a:pPr>
            <a:r>
              <a:rPr lang="en-US"/>
              <a:t>FAR 13.302</a:t>
            </a:r>
          </a:p>
          <a:p>
            <a:pPr marL="1600200" indent="-228600" algn="l"/>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AF66B743-F954-499D-AF04-5CDFBCBB9723}" type="slidenum">
              <a:rPr lang="en-US"/>
              <a:pPr/>
              <a:t>22</a:t>
            </a:fld>
            <a:endParaRPr lang="en-US"/>
          </a:p>
        </p:txBody>
      </p:sp>
      <p:sp>
        <p:nvSpPr>
          <p:cNvPr id="121858" name="Rectangle 2"/>
          <p:cNvSpPr>
            <a:spLocks noGrp="1" noChangeArrowheads="1"/>
          </p:cNvSpPr>
          <p:nvPr>
            <p:ph type="title"/>
          </p:nvPr>
        </p:nvSpPr>
        <p:spPr/>
        <p:txBody>
          <a:bodyPr/>
          <a:lstStyle/>
          <a:p>
            <a:r>
              <a:rPr lang="en-US"/>
              <a:t>Purchase Orders …</a:t>
            </a:r>
          </a:p>
        </p:txBody>
      </p:sp>
      <p:sp>
        <p:nvSpPr>
          <p:cNvPr id="121859" name="Rectangle 3"/>
          <p:cNvSpPr>
            <a:spLocks noGrp="1" noChangeArrowheads="1"/>
          </p:cNvSpPr>
          <p:nvPr>
            <p:ph type="body" idx="1"/>
          </p:nvPr>
        </p:nvSpPr>
        <p:spPr/>
        <p:txBody>
          <a:bodyPr/>
          <a:lstStyle/>
          <a:p>
            <a:r>
              <a:rPr lang="en-US" sz="2400"/>
              <a:t>Types</a:t>
            </a:r>
          </a:p>
          <a:p>
            <a:pPr lvl="1"/>
            <a:r>
              <a:rPr lang="en-US" sz="2000" b="1"/>
              <a:t>Priced </a:t>
            </a:r>
            <a:r>
              <a:rPr lang="en-US" sz="2000"/>
              <a:t>(Preferred)</a:t>
            </a:r>
          </a:p>
          <a:p>
            <a:pPr lvl="2"/>
            <a:r>
              <a:rPr lang="en-US" sz="1800"/>
              <a:t>Usually Firm Fixed price</a:t>
            </a:r>
          </a:p>
          <a:p>
            <a:pPr lvl="2"/>
            <a:endParaRPr lang="en-US" sz="1800"/>
          </a:p>
          <a:p>
            <a:pPr lvl="1"/>
            <a:r>
              <a:rPr lang="en-US" sz="2000" b="1"/>
              <a:t>Unpriced</a:t>
            </a:r>
          </a:p>
          <a:p>
            <a:pPr lvl="2"/>
            <a:r>
              <a:rPr lang="en-US" sz="1800"/>
              <a:t>Price is not set at time of issuance of order</a:t>
            </a:r>
          </a:p>
          <a:p>
            <a:pPr lvl="2"/>
            <a:r>
              <a:rPr lang="en-US" sz="1800"/>
              <a:t>Impractical to obtain pricing in advance</a:t>
            </a:r>
          </a:p>
          <a:p>
            <a:pPr lvl="2"/>
            <a:r>
              <a:rPr lang="en-US" sz="1800"/>
              <a:t>See FAR 13.302-2 for restrictions on use</a:t>
            </a:r>
          </a:p>
          <a:p>
            <a:pPr lvl="2"/>
            <a:r>
              <a:rPr lang="en-US" sz="1800"/>
              <a:t>Monetary limitations shall be placed on the order</a:t>
            </a:r>
          </a:p>
          <a:p>
            <a:pPr lvl="3"/>
            <a:r>
              <a:rPr lang="en-US" sz="1800"/>
              <a:t> subject to adjustment when price is determined</a:t>
            </a:r>
          </a:p>
          <a:p>
            <a:pPr>
              <a:buFontTx/>
              <a:buNone/>
            </a:pPr>
            <a:r>
              <a:rPr lang="en-US"/>
              <a:t>                            </a:t>
            </a:r>
          </a:p>
          <a:p>
            <a:pPr lvl="1"/>
            <a:endParaRPr lang="en-US" b="1"/>
          </a:p>
        </p:txBody>
      </p:sp>
      <p:sp>
        <p:nvSpPr>
          <p:cNvPr id="121861" name="Rectangle 5"/>
          <p:cNvSpPr>
            <a:spLocks noChangeArrowheads="1"/>
          </p:cNvSpPr>
          <p:nvPr/>
        </p:nvSpPr>
        <p:spPr bwMode="auto">
          <a:xfrm>
            <a:off x="8305800" y="304800"/>
            <a:ext cx="641350" cy="641350"/>
          </a:xfrm>
          <a:prstGeom prst="rect">
            <a:avLst/>
          </a:prstGeom>
          <a:noFill/>
          <a:ln w="9525">
            <a:noFill/>
            <a:miter lim="800000"/>
            <a:headEnd/>
            <a:tailEnd/>
          </a:ln>
          <a:effectLst/>
        </p:spPr>
        <p:txBody>
          <a:bodyPr>
            <a:spAutoFit/>
          </a:bodyPr>
          <a:lstStyle/>
          <a:p>
            <a:pPr algn="l" eaLnBrk="0" hangingPunct="0">
              <a:spcBef>
                <a:spcPct val="0"/>
              </a:spcBef>
              <a:buFontTx/>
              <a:buNone/>
            </a:pPr>
            <a:endParaRPr lang="en-US" sz="3600" b="1">
              <a:latin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2F68A561-29B8-4DE6-B3CD-6BD79C8AA0F5}" type="slidenum">
              <a:rPr lang="en-US"/>
              <a:pPr/>
              <a:t>23</a:t>
            </a:fld>
            <a:endParaRPr lang="en-US"/>
          </a:p>
        </p:txBody>
      </p:sp>
      <p:sp>
        <p:nvSpPr>
          <p:cNvPr id="120834" name="Rectangle 2"/>
          <p:cNvSpPr>
            <a:spLocks noGrp="1" noChangeArrowheads="1"/>
          </p:cNvSpPr>
          <p:nvPr>
            <p:ph type="title"/>
          </p:nvPr>
        </p:nvSpPr>
        <p:spPr/>
        <p:txBody>
          <a:bodyPr/>
          <a:lstStyle/>
          <a:p>
            <a:r>
              <a:rPr lang="en-US"/>
              <a:t>Purchase Orders …</a:t>
            </a:r>
          </a:p>
        </p:txBody>
      </p:sp>
      <p:sp>
        <p:nvSpPr>
          <p:cNvPr id="120835" name="Rectangle 3"/>
          <p:cNvSpPr>
            <a:spLocks noGrp="1" noChangeArrowheads="1"/>
          </p:cNvSpPr>
          <p:nvPr>
            <p:ph type="body" idx="1"/>
          </p:nvPr>
        </p:nvSpPr>
        <p:spPr/>
        <p:txBody>
          <a:bodyPr/>
          <a:lstStyle/>
          <a:p>
            <a:pPr>
              <a:lnSpc>
                <a:spcPct val="80000"/>
              </a:lnSpc>
            </a:pPr>
            <a:r>
              <a:rPr lang="en-US" sz="2400"/>
              <a:t>Solicitation Procedures</a:t>
            </a:r>
            <a:r>
              <a:rPr lang="en-US" b="0"/>
              <a:t> </a:t>
            </a:r>
          </a:p>
          <a:p>
            <a:pPr lvl="1">
              <a:lnSpc>
                <a:spcPct val="80000"/>
              </a:lnSpc>
              <a:buFontTx/>
              <a:buNone/>
            </a:pPr>
            <a:r>
              <a:rPr lang="en-US" sz="2000" b="1"/>
              <a:t>- Oral </a:t>
            </a:r>
          </a:p>
          <a:p>
            <a:pPr marL="1085850" lvl="2">
              <a:lnSpc>
                <a:spcPct val="80000"/>
              </a:lnSpc>
            </a:pPr>
            <a:r>
              <a:rPr lang="en-US" sz="1800"/>
              <a:t>Noncomplex buys</a:t>
            </a:r>
          </a:p>
          <a:p>
            <a:pPr marL="1085850" lvl="2">
              <a:lnSpc>
                <a:spcPct val="80000"/>
              </a:lnSpc>
            </a:pPr>
            <a:r>
              <a:rPr lang="en-US" sz="1800"/>
              <a:t>Acquisition does not exceed SAT</a:t>
            </a:r>
          </a:p>
          <a:p>
            <a:pPr marL="1085850" lvl="2">
              <a:lnSpc>
                <a:spcPct val="80000"/>
              </a:lnSpc>
            </a:pPr>
            <a:r>
              <a:rPr lang="en-US" sz="1800"/>
              <a:t>Only when buy excepted from synopsis requirement</a:t>
            </a:r>
          </a:p>
          <a:p>
            <a:pPr lvl="1">
              <a:lnSpc>
                <a:spcPct val="80000"/>
              </a:lnSpc>
              <a:buFontTx/>
              <a:buNone/>
            </a:pPr>
            <a:r>
              <a:rPr lang="en-US" sz="2000" b="1"/>
              <a:t>- Written</a:t>
            </a:r>
          </a:p>
          <a:p>
            <a:pPr marL="1085850" lvl="2">
              <a:lnSpc>
                <a:spcPct val="80000"/>
              </a:lnSpc>
            </a:pPr>
            <a:r>
              <a:rPr lang="en-US" sz="1800"/>
              <a:t>SOW or special clauses are necessary </a:t>
            </a:r>
          </a:p>
          <a:p>
            <a:pPr marL="1085850" lvl="2">
              <a:lnSpc>
                <a:spcPct val="80000"/>
              </a:lnSpc>
            </a:pPr>
            <a:r>
              <a:rPr lang="en-US" sz="1800"/>
              <a:t>Oral quotes are not economical or practical</a:t>
            </a:r>
          </a:p>
          <a:p>
            <a:pPr marL="1085850" lvl="2">
              <a:lnSpc>
                <a:spcPct val="80000"/>
              </a:lnSpc>
            </a:pPr>
            <a:r>
              <a:rPr lang="en-US" sz="1800"/>
              <a:t>Construction buy &gt; $2,000</a:t>
            </a:r>
          </a:p>
          <a:p>
            <a:pPr marL="1085850" lvl="2">
              <a:lnSpc>
                <a:spcPct val="80000"/>
              </a:lnSpc>
            </a:pPr>
            <a:r>
              <a:rPr lang="en-US" sz="1800" b="1"/>
              <a:t>Solicitation Forms</a:t>
            </a:r>
          </a:p>
          <a:p>
            <a:pPr marL="1428750" lvl="3">
              <a:lnSpc>
                <a:spcPct val="80000"/>
              </a:lnSpc>
            </a:pPr>
            <a:r>
              <a:rPr lang="en-US" sz="1800"/>
              <a:t>SF 18, Request for Quotation</a:t>
            </a:r>
          </a:p>
          <a:p>
            <a:pPr marL="1428750" lvl="3">
              <a:lnSpc>
                <a:spcPct val="80000"/>
              </a:lnSpc>
            </a:pPr>
            <a:r>
              <a:rPr lang="en-US" sz="1800"/>
              <a:t>SF 1449, Solicitation/Contract/Order for Commercial Items</a:t>
            </a:r>
          </a:p>
          <a:p>
            <a:pPr marL="1428750" lvl="3">
              <a:lnSpc>
                <a:spcPct val="80000"/>
              </a:lnSpc>
            </a:pPr>
            <a:r>
              <a:rPr lang="en-US" sz="1800"/>
              <a:t>SF 1442, Solicitation, Offer and Award (Construction, Alteration or Repair)</a:t>
            </a:r>
          </a:p>
          <a:p>
            <a:pPr marL="1428750" lvl="3">
              <a:lnSpc>
                <a:spcPct val="80000"/>
              </a:lnSpc>
            </a:pPr>
            <a:r>
              <a:rPr lang="en-US" sz="1800"/>
              <a:t>DD 1155, Order for Supplies or Services</a:t>
            </a:r>
          </a:p>
          <a:p>
            <a:pPr marL="1428750" lvl="3">
              <a:lnSpc>
                <a:spcPct val="80000"/>
              </a:lnSpc>
            </a:pPr>
            <a:endParaRPr lang="en-US" sz="1800"/>
          </a:p>
          <a:p>
            <a:pPr marL="1428750" lvl="3">
              <a:lnSpc>
                <a:spcPct val="80000"/>
              </a:lnSpc>
            </a:pPr>
            <a:endParaRPr lang="en-US" sz="1800"/>
          </a:p>
          <a:p>
            <a:pPr marL="1428750" lvl="3">
              <a:lnSpc>
                <a:spcPct val="80000"/>
              </a:lnSpc>
              <a:buFontTx/>
              <a:buNone/>
            </a:pPr>
            <a:r>
              <a:rPr lang="en-US" sz="1800"/>
              <a:t>                  </a:t>
            </a:r>
            <a:r>
              <a:rPr lang="en-US" sz="1800" b="1"/>
              <a:t>FAR 13.106-1</a:t>
            </a:r>
          </a:p>
          <a:p>
            <a:pPr>
              <a:lnSpc>
                <a:spcPct val="80000"/>
              </a:lnSpc>
              <a:buFontTx/>
              <a:buNone/>
            </a:pPr>
            <a:endParaRPr lang="en-US" sz="2400"/>
          </a:p>
        </p:txBody>
      </p:sp>
      <p:sp>
        <p:nvSpPr>
          <p:cNvPr id="120837" name="Rectangle 5"/>
          <p:cNvSpPr>
            <a:spLocks noChangeArrowheads="1"/>
          </p:cNvSpPr>
          <p:nvPr/>
        </p:nvSpPr>
        <p:spPr bwMode="auto">
          <a:xfrm>
            <a:off x="8305800" y="304800"/>
            <a:ext cx="641350" cy="641350"/>
          </a:xfrm>
          <a:prstGeom prst="rect">
            <a:avLst/>
          </a:prstGeom>
          <a:noFill/>
          <a:ln w="9525">
            <a:noFill/>
            <a:miter lim="800000"/>
            <a:headEnd/>
            <a:tailEnd/>
          </a:ln>
          <a:effectLst/>
        </p:spPr>
        <p:txBody>
          <a:bodyPr>
            <a:spAutoFit/>
          </a:bodyPr>
          <a:lstStyle/>
          <a:p>
            <a:pPr algn="l" eaLnBrk="0" hangingPunct="0">
              <a:spcBef>
                <a:spcPct val="0"/>
              </a:spcBef>
              <a:buFontTx/>
              <a:buNone/>
            </a:pPr>
            <a:endParaRPr lang="en-US" sz="3600" b="1">
              <a:latin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0C52225C-A843-4FBA-93C2-CF8F8A90775A}" type="slidenum">
              <a:rPr lang="en-US"/>
              <a:pPr/>
              <a:t>24</a:t>
            </a:fld>
            <a:endParaRPr lang="en-US"/>
          </a:p>
        </p:txBody>
      </p:sp>
      <p:sp>
        <p:nvSpPr>
          <p:cNvPr id="123906" name="Rectangle 2"/>
          <p:cNvSpPr>
            <a:spLocks noGrp="1" noChangeArrowheads="1"/>
          </p:cNvSpPr>
          <p:nvPr>
            <p:ph type="title"/>
          </p:nvPr>
        </p:nvSpPr>
        <p:spPr/>
        <p:txBody>
          <a:bodyPr/>
          <a:lstStyle/>
          <a:p>
            <a:r>
              <a:rPr lang="en-US"/>
              <a:t>Purchase Orders …</a:t>
            </a:r>
          </a:p>
        </p:txBody>
      </p:sp>
      <p:sp>
        <p:nvSpPr>
          <p:cNvPr id="123907" name="Rectangle 3"/>
          <p:cNvSpPr>
            <a:spLocks noGrp="1" noChangeArrowheads="1"/>
          </p:cNvSpPr>
          <p:nvPr>
            <p:ph type="body" sz="half" idx="1"/>
          </p:nvPr>
        </p:nvSpPr>
        <p:spPr>
          <a:xfrm>
            <a:off x="381000" y="1371600"/>
            <a:ext cx="8458200" cy="5334000"/>
          </a:xfrm>
        </p:spPr>
        <p:txBody>
          <a:bodyPr/>
          <a:lstStyle/>
          <a:p>
            <a:r>
              <a:rPr lang="en-US" sz="2400"/>
              <a:t>Award Forms</a:t>
            </a:r>
            <a:r>
              <a:rPr lang="en-US" sz="2000" b="0"/>
              <a:t> </a:t>
            </a:r>
          </a:p>
          <a:p>
            <a:pPr lvl="1"/>
            <a:r>
              <a:rPr lang="en-US" sz="1800" b="1"/>
              <a:t>SF 1149 - Solicitation/Contract/Order for Commercial Items</a:t>
            </a:r>
          </a:p>
          <a:p>
            <a:pPr lvl="1"/>
            <a:r>
              <a:rPr lang="en-US" sz="1800" b="1"/>
              <a:t>DD 1155 – Order for Supplies or Services </a:t>
            </a:r>
          </a:p>
          <a:p>
            <a:pPr lvl="1"/>
            <a:r>
              <a:rPr lang="en-US" sz="1800" b="1"/>
              <a:t>SF 1442  - Solicitation, Offer and Award (Construction, Alteration or Repair)</a:t>
            </a:r>
          </a:p>
          <a:p>
            <a:pPr marL="1428750" lvl="3"/>
            <a:endParaRPr lang="en-US" sz="1800"/>
          </a:p>
          <a:p>
            <a:pPr marL="1428750" lvl="3"/>
            <a:endParaRPr lang="en-US" sz="1800"/>
          </a:p>
          <a:p>
            <a:pPr marL="1428750" lvl="3">
              <a:buFontTx/>
              <a:buNone/>
            </a:pPr>
            <a:r>
              <a:rPr lang="en-US" sz="1800"/>
              <a:t>                  </a:t>
            </a:r>
          </a:p>
          <a:p>
            <a:pPr marL="1428750" lvl="3">
              <a:buFontTx/>
              <a:buNone/>
            </a:pPr>
            <a:endParaRPr lang="en-US" sz="1800"/>
          </a:p>
          <a:p>
            <a:pPr marL="1428750" lvl="3">
              <a:buFontTx/>
              <a:buNone/>
            </a:pPr>
            <a:endParaRPr lang="en-US" sz="1800"/>
          </a:p>
          <a:p>
            <a:pPr marL="1428750" lvl="3">
              <a:buFontTx/>
              <a:buNone/>
            </a:pPr>
            <a:endParaRPr lang="en-US" sz="1800"/>
          </a:p>
          <a:p>
            <a:pPr marL="1428750" lvl="3">
              <a:buFontTx/>
              <a:buNone/>
            </a:pPr>
            <a:endParaRPr lang="en-US" sz="1800"/>
          </a:p>
          <a:p>
            <a:pPr marL="1428750" lvl="3">
              <a:buFontTx/>
              <a:buNone/>
            </a:pPr>
            <a:endParaRPr lang="en-US" sz="1800"/>
          </a:p>
          <a:p>
            <a:pPr marL="1428750" lvl="3">
              <a:buFontTx/>
              <a:buNone/>
            </a:pPr>
            <a:endParaRPr lang="en-US" sz="1800"/>
          </a:p>
          <a:p>
            <a:pPr marL="1428750" lvl="3">
              <a:buFontTx/>
              <a:buNone/>
            </a:pPr>
            <a:r>
              <a:rPr lang="en-US" sz="1800"/>
              <a:t>                               </a:t>
            </a:r>
            <a:r>
              <a:rPr lang="en-US"/>
              <a:t>FAR 13.307</a:t>
            </a:r>
          </a:p>
          <a:p>
            <a:pPr>
              <a:buFontTx/>
              <a:buNone/>
            </a:pPr>
            <a:endParaRPr lang="en-US" sz="2400"/>
          </a:p>
        </p:txBody>
      </p:sp>
      <p:sp>
        <p:nvSpPr>
          <p:cNvPr id="123908" name="Rectangle 4"/>
          <p:cNvSpPr>
            <a:spLocks noChangeArrowheads="1"/>
          </p:cNvSpPr>
          <p:nvPr/>
        </p:nvSpPr>
        <p:spPr bwMode="auto">
          <a:xfrm>
            <a:off x="8305800" y="304800"/>
            <a:ext cx="641350" cy="641350"/>
          </a:xfrm>
          <a:prstGeom prst="rect">
            <a:avLst/>
          </a:prstGeom>
          <a:noFill/>
          <a:ln w="9525">
            <a:noFill/>
            <a:miter lim="800000"/>
            <a:headEnd/>
            <a:tailEnd/>
          </a:ln>
          <a:effectLst/>
        </p:spPr>
        <p:txBody>
          <a:bodyPr>
            <a:spAutoFit/>
          </a:bodyPr>
          <a:lstStyle/>
          <a:p>
            <a:pPr algn="l" eaLnBrk="0" hangingPunct="0">
              <a:spcBef>
                <a:spcPct val="0"/>
              </a:spcBef>
              <a:buFontTx/>
              <a:buNone/>
            </a:pPr>
            <a:endParaRPr lang="en-US" sz="3600" b="1">
              <a:latin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6B90BF75-186A-4E70-847F-ECFDB51AF2B6}" type="slidenum">
              <a:rPr lang="en-US"/>
              <a:pPr/>
              <a:t>25</a:t>
            </a:fld>
            <a:endParaRPr lang="en-US"/>
          </a:p>
        </p:txBody>
      </p:sp>
      <p:sp>
        <p:nvSpPr>
          <p:cNvPr id="108546" name="Rectangle 2"/>
          <p:cNvSpPr>
            <a:spLocks noGrp="1" noChangeArrowheads="1"/>
          </p:cNvSpPr>
          <p:nvPr>
            <p:ph type="title"/>
          </p:nvPr>
        </p:nvSpPr>
        <p:spPr>
          <a:xfrm>
            <a:off x="838200" y="228600"/>
            <a:ext cx="7772400" cy="914400"/>
          </a:xfrm>
        </p:spPr>
        <p:txBody>
          <a:bodyPr/>
          <a:lstStyle/>
          <a:p>
            <a:r>
              <a:rPr lang="en-US"/>
              <a:t>Blanket Purchase Agreements</a:t>
            </a:r>
          </a:p>
        </p:txBody>
      </p:sp>
      <p:sp>
        <p:nvSpPr>
          <p:cNvPr id="108547" name="Rectangle 3"/>
          <p:cNvSpPr>
            <a:spLocks noGrp="1" noChangeArrowheads="1"/>
          </p:cNvSpPr>
          <p:nvPr>
            <p:ph type="body" idx="1"/>
          </p:nvPr>
        </p:nvSpPr>
        <p:spPr>
          <a:xfrm>
            <a:off x="0" y="1143000"/>
            <a:ext cx="9144000" cy="5334000"/>
          </a:xfrm>
        </p:spPr>
        <p:txBody>
          <a:bodyPr/>
          <a:lstStyle/>
          <a:p>
            <a:pPr>
              <a:lnSpc>
                <a:spcPct val="90000"/>
              </a:lnSpc>
            </a:pPr>
            <a:r>
              <a:rPr lang="en-US" sz="2000"/>
              <a:t>Simplified method of obtaining anticipated repetitive needs for supplies and services by establishing “charge accounts</a:t>
            </a:r>
            <a:r>
              <a:rPr lang="en-US" sz="2000" baseline="30000"/>
              <a:t>1</a:t>
            </a:r>
            <a:r>
              <a:rPr lang="en-US" sz="2000"/>
              <a:t>” with qualified sources of supply</a:t>
            </a:r>
          </a:p>
          <a:p>
            <a:pPr>
              <a:lnSpc>
                <a:spcPct val="20000"/>
              </a:lnSpc>
              <a:buFontTx/>
              <a:buNone/>
            </a:pPr>
            <a:endParaRPr lang="en-US" sz="2000"/>
          </a:p>
          <a:p>
            <a:pPr lvl="1">
              <a:lnSpc>
                <a:spcPct val="90000"/>
              </a:lnSpc>
            </a:pPr>
            <a:r>
              <a:rPr lang="en-US" sz="1800"/>
              <a:t>Initiated for a broad class of goods or services that are generally purchased but exact items, quantities and delivery requirements are not known</a:t>
            </a:r>
          </a:p>
          <a:p>
            <a:pPr lvl="2">
              <a:lnSpc>
                <a:spcPct val="90000"/>
              </a:lnSpc>
            </a:pPr>
            <a:r>
              <a:rPr lang="en-US" sz="1600"/>
              <a:t>Sample supplies and services that could be purchased with individual BPAs</a:t>
            </a:r>
          </a:p>
          <a:p>
            <a:pPr lvl="3">
              <a:lnSpc>
                <a:spcPct val="90000"/>
              </a:lnSpc>
            </a:pPr>
            <a:r>
              <a:rPr lang="en-US" sz="1600"/>
              <a:t>Electrical supplies</a:t>
            </a:r>
          </a:p>
          <a:p>
            <a:pPr lvl="3">
              <a:lnSpc>
                <a:spcPct val="90000"/>
              </a:lnSpc>
            </a:pPr>
            <a:r>
              <a:rPr lang="en-US" sz="1600"/>
              <a:t>Office supplies</a:t>
            </a:r>
          </a:p>
          <a:p>
            <a:pPr lvl="3">
              <a:lnSpc>
                <a:spcPct val="90000"/>
              </a:lnSpc>
            </a:pPr>
            <a:r>
              <a:rPr lang="en-US" sz="1600"/>
              <a:t>Boiler Water Treatment Services</a:t>
            </a:r>
          </a:p>
          <a:p>
            <a:pPr lvl="3">
              <a:lnSpc>
                <a:spcPct val="90000"/>
              </a:lnSpc>
            </a:pPr>
            <a:r>
              <a:rPr lang="en-US" sz="1600"/>
              <a:t>Port-a-potty Services</a:t>
            </a:r>
          </a:p>
          <a:p>
            <a:pPr lvl="3">
              <a:lnSpc>
                <a:spcPct val="30000"/>
              </a:lnSpc>
              <a:buFontTx/>
              <a:buNone/>
            </a:pPr>
            <a:endParaRPr lang="en-US" sz="1600"/>
          </a:p>
          <a:p>
            <a:pPr>
              <a:lnSpc>
                <a:spcPct val="50000"/>
              </a:lnSpc>
            </a:pPr>
            <a:r>
              <a:rPr lang="en-US" sz="2000"/>
              <a:t>May award to multiple contractors</a:t>
            </a:r>
            <a:r>
              <a:rPr lang="en-US" sz="2000" baseline="30000"/>
              <a:t>2</a:t>
            </a:r>
            <a:endParaRPr lang="en-US" sz="2000"/>
          </a:p>
          <a:p>
            <a:pPr>
              <a:lnSpc>
                <a:spcPct val="30000"/>
              </a:lnSpc>
            </a:pPr>
            <a:endParaRPr lang="en-US" sz="2000"/>
          </a:p>
          <a:p>
            <a:pPr>
              <a:lnSpc>
                <a:spcPct val="50000"/>
              </a:lnSpc>
            </a:pPr>
            <a:r>
              <a:rPr lang="en-US" sz="2000"/>
              <a:t>Orders are placed through “Calls” to Contractor</a:t>
            </a:r>
          </a:p>
          <a:p>
            <a:pPr lvl="1">
              <a:lnSpc>
                <a:spcPct val="90000"/>
              </a:lnSpc>
            </a:pPr>
            <a:r>
              <a:rPr lang="en-US" sz="1800"/>
              <a:t>Verbal or written</a:t>
            </a:r>
          </a:p>
          <a:p>
            <a:pPr lvl="2">
              <a:lnSpc>
                <a:spcPct val="90000"/>
              </a:lnSpc>
            </a:pPr>
            <a:r>
              <a:rPr lang="en-US" sz="1400"/>
              <a:t>Centralized (Contracting Office) </a:t>
            </a:r>
          </a:p>
          <a:p>
            <a:pPr lvl="2">
              <a:lnSpc>
                <a:spcPct val="60000"/>
              </a:lnSpc>
            </a:pPr>
            <a:r>
              <a:rPr lang="en-US" sz="1400"/>
              <a:t>Decentralized (customer) if authorized</a:t>
            </a:r>
          </a:p>
          <a:p>
            <a:pPr>
              <a:lnSpc>
                <a:spcPct val="80000"/>
              </a:lnSpc>
              <a:buFontTx/>
              <a:buNone/>
            </a:pPr>
            <a:r>
              <a:rPr lang="en-US" sz="1600" b="0"/>
              <a:t>--------------------------------------------------------------------------------------------------------------------------------</a:t>
            </a:r>
          </a:p>
          <a:p>
            <a:pPr lvl="3">
              <a:lnSpc>
                <a:spcPct val="90000"/>
              </a:lnSpc>
              <a:buFontTx/>
              <a:buNone/>
            </a:pPr>
            <a:r>
              <a:rPr lang="en-US" sz="1600"/>
              <a:t>                    </a:t>
            </a:r>
            <a:endParaRPr lang="en-US" sz="1800"/>
          </a:p>
        </p:txBody>
      </p:sp>
      <p:pic>
        <p:nvPicPr>
          <p:cNvPr id="108548" name="Picture 4" descr="MMj03567130000[1]"/>
          <p:cNvPicPr>
            <a:picLocks noChangeAspect="1" noChangeArrowheads="1" noCrop="1"/>
          </p:cNvPicPr>
          <p:nvPr/>
        </p:nvPicPr>
        <p:blipFill>
          <a:blip r:embed="rId2" cstate="print"/>
          <a:srcRect/>
          <a:stretch>
            <a:fillRect/>
          </a:stretch>
        </p:blipFill>
        <p:spPr bwMode="auto">
          <a:xfrm>
            <a:off x="7543800" y="228600"/>
            <a:ext cx="952500" cy="809625"/>
          </a:xfrm>
          <a:prstGeom prst="rect">
            <a:avLst/>
          </a:prstGeom>
          <a:noFill/>
        </p:spPr>
      </p:pic>
      <p:sp>
        <p:nvSpPr>
          <p:cNvPr id="108549" name="Rectangle 5"/>
          <p:cNvSpPr>
            <a:spLocks noChangeArrowheads="1"/>
          </p:cNvSpPr>
          <p:nvPr/>
        </p:nvSpPr>
        <p:spPr bwMode="auto">
          <a:xfrm>
            <a:off x="8502650" y="381000"/>
            <a:ext cx="641350" cy="579438"/>
          </a:xfrm>
          <a:prstGeom prst="rect">
            <a:avLst/>
          </a:prstGeom>
          <a:noFill/>
          <a:ln w="9525">
            <a:noFill/>
            <a:miter lim="800000"/>
            <a:headEnd/>
            <a:tailEnd/>
          </a:ln>
          <a:effectLst/>
        </p:spPr>
        <p:txBody>
          <a:bodyPr>
            <a:spAutoFit/>
          </a:bodyPr>
          <a:lstStyle/>
          <a:p>
            <a:pPr algn="l" eaLnBrk="0" hangingPunct="0">
              <a:spcBef>
                <a:spcPct val="0"/>
              </a:spcBef>
              <a:buFontTx/>
              <a:buNone/>
            </a:pPr>
            <a:r>
              <a:rPr lang="en-US" sz="3200" b="1">
                <a:latin typeface="Times New Roman" pitchFamily="18" charset="0"/>
              </a:rPr>
              <a:t>#3</a:t>
            </a:r>
          </a:p>
        </p:txBody>
      </p:sp>
      <p:sp>
        <p:nvSpPr>
          <p:cNvPr id="108550" name="Rectangle 6"/>
          <p:cNvSpPr>
            <a:spLocks noChangeArrowheads="1"/>
          </p:cNvSpPr>
          <p:nvPr/>
        </p:nvSpPr>
        <p:spPr bwMode="auto">
          <a:xfrm>
            <a:off x="228600" y="5715000"/>
            <a:ext cx="8763000" cy="365125"/>
          </a:xfrm>
          <a:prstGeom prst="rect">
            <a:avLst/>
          </a:prstGeom>
          <a:noFill/>
          <a:ln w="9525">
            <a:noFill/>
            <a:miter lim="800000"/>
            <a:headEnd/>
            <a:tailEnd/>
          </a:ln>
          <a:effectLst/>
        </p:spPr>
        <p:txBody>
          <a:bodyPr lIns="0" tIns="0" rIns="0" bIns="0" anchor="ctr">
            <a:spAutoFit/>
          </a:bodyPr>
          <a:lstStyle/>
          <a:p>
            <a:pPr algn="l" eaLnBrk="0" hangingPunct="0">
              <a:spcBef>
                <a:spcPct val="0"/>
              </a:spcBef>
              <a:buFontTx/>
              <a:buNone/>
            </a:pPr>
            <a:r>
              <a:rPr lang="en-US" sz="1200" b="1" baseline="30000"/>
              <a:t>1</a:t>
            </a:r>
            <a:r>
              <a:rPr lang="en-US" sz="1200" b="1" u="sng"/>
              <a:t>Charge Account</a:t>
            </a:r>
            <a:r>
              <a:rPr lang="en-US" sz="1200"/>
              <a:t> – A credit arrangement in which  a customer receives purchased goods or services before paying for them (i.e. no up-front obligation (PR))</a:t>
            </a:r>
          </a:p>
        </p:txBody>
      </p:sp>
      <p:sp>
        <p:nvSpPr>
          <p:cNvPr id="108551" name="Text Box 7"/>
          <p:cNvSpPr txBox="1">
            <a:spLocks noChangeArrowheads="1"/>
          </p:cNvSpPr>
          <p:nvPr/>
        </p:nvSpPr>
        <p:spPr bwMode="auto">
          <a:xfrm>
            <a:off x="2057400" y="6513513"/>
            <a:ext cx="2787650" cy="704850"/>
          </a:xfrm>
          <a:prstGeom prst="rect">
            <a:avLst/>
          </a:prstGeom>
          <a:noFill/>
          <a:ln w="9525" algn="ctr">
            <a:noFill/>
            <a:miter lim="800000"/>
            <a:headEnd/>
            <a:tailEnd/>
          </a:ln>
          <a:effectLst/>
        </p:spPr>
        <p:txBody>
          <a:bodyPr wrap="none">
            <a:spAutoFit/>
          </a:bodyPr>
          <a:lstStyle/>
          <a:p>
            <a:pPr lvl="3" algn="l">
              <a:lnSpc>
                <a:spcPct val="90000"/>
              </a:lnSpc>
              <a:buFontTx/>
              <a:buNone/>
            </a:pPr>
            <a:r>
              <a:rPr lang="en-US" sz="1800" b="1"/>
              <a:t>FAR 13.303</a:t>
            </a:r>
          </a:p>
          <a:p>
            <a:pPr marL="1600200" indent="-228600" algn="l"/>
            <a:endParaRPr lang="en-US"/>
          </a:p>
        </p:txBody>
      </p:sp>
      <p:sp>
        <p:nvSpPr>
          <p:cNvPr id="108552" name="Text Box 8"/>
          <p:cNvSpPr txBox="1">
            <a:spLocks noChangeArrowheads="1"/>
          </p:cNvSpPr>
          <p:nvPr/>
        </p:nvSpPr>
        <p:spPr bwMode="auto">
          <a:xfrm>
            <a:off x="-1295400" y="6096000"/>
            <a:ext cx="10439400" cy="493713"/>
          </a:xfrm>
          <a:prstGeom prst="rect">
            <a:avLst/>
          </a:prstGeom>
          <a:noFill/>
          <a:ln w="9525" algn="ctr">
            <a:noFill/>
            <a:miter lim="800000"/>
            <a:headEnd/>
            <a:tailEnd/>
          </a:ln>
          <a:effectLst/>
        </p:spPr>
        <p:txBody>
          <a:bodyPr>
            <a:spAutoFit/>
          </a:bodyPr>
          <a:lstStyle/>
          <a:p>
            <a:pPr marL="1600200" indent="-228600" algn="l">
              <a:buFont typeface="Arial" charset="0"/>
              <a:buNone/>
            </a:pPr>
            <a:r>
              <a:rPr lang="en-US" sz="1200" baseline="30000"/>
              <a:t> 2</a:t>
            </a:r>
            <a:r>
              <a:rPr lang="en-US" sz="1200" b="1" u="sng"/>
              <a:t>Multiple</a:t>
            </a:r>
            <a:r>
              <a:rPr lang="en-US" sz="1200" u="sng"/>
              <a:t> </a:t>
            </a:r>
            <a:r>
              <a:rPr lang="en-US" sz="1200" b="1" u="sng"/>
              <a:t>Award BPAs</a:t>
            </a:r>
            <a:r>
              <a:rPr lang="en-US" sz="1200"/>
              <a:t> - buying office must develop and document a game plan on how orders will be fairly distributed among</a:t>
            </a:r>
          </a:p>
          <a:p>
            <a:pPr marL="1600200" indent="-228600" algn="l">
              <a:buFont typeface="Arial" charset="0"/>
              <a:buNone/>
            </a:pPr>
            <a:r>
              <a:rPr lang="en-US" sz="1200"/>
              <a:t> awardees (e.g. based upon rotation, lowest price, delivery times, etc.)</a:t>
            </a:r>
            <a:endParaRPr lang="en-US" sz="1200" baseline="30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31AB05D9-DED6-48D0-B404-323C32ED001B}" type="slidenum">
              <a:rPr lang="en-US"/>
              <a:pPr/>
              <a:t>26</a:t>
            </a:fld>
            <a:endParaRPr lang="en-US"/>
          </a:p>
        </p:txBody>
      </p:sp>
      <p:sp>
        <p:nvSpPr>
          <p:cNvPr id="132098" name="Rectangle 2"/>
          <p:cNvSpPr>
            <a:spLocks noGrp="1" noChangeArrowheads="1"/>
          </p:cNvSpPr>
          <p:nvPr>
            <p:ph type="title"/>
          </p:nvPr>
        </p:nvSpPr>
        <p:spPr>
          <a:xfrm>
            <a:off x="838200" y="228600"/>
            <a:ext cx="7772400" cy="914400"/>
          </a:xfrm>
        </p:spPr>
        <p:txBody>
          <a:bodyPr/>
          <a:lstStyle/>
          <a:p>
            <a:r>
              <a:rPr lang="en-US"/>
              <a:t>Blanket Purchase Agreements …</a:t>
            </a:r>
          </a:p>
        </p:txBody>
      </p:sp>
      <p:sp>
        <p:nvSpPr>
          <p:cNvPr id="132099" name="Rectangle 3"/>
          <p:cNvSpPr>
            <a:spLocks noGrp="1" noChangeArrowheads="1"/>
          </p:cNvSpPr>
          <p:nvPr>
            <p:ph type="body" idx="1"/>
          </p:nvPr>
        </p:nvSpPr>
        <p:spPr>
          <a:xfrm>
            <a:off x="304800" y="1143000"/>
            <a:ext cx="8534400" cy="5334000"/>
          </a:xfrm>
        </p:spPr>
        <p:txBody>
          <a:bodyPr/>
          <a:lstStyle/>
          <a:p>
            <a:r>
              <a:rPr lang="en-US"/>
              <a:t>NOTE</a:t>
            </a:r>
          </a:p>
          <a:p>
            <a:endParaRPr lang="en-US"/>
          </a:p>
          <a:p>
            <a:endParaRPr lang="en-US"/>
          </a:p>
          <a:p>
            <a:pPr>
              <a:lnSpc>
                <a:spcPct val="25000"/>
              </a:lnSpc>
              <a:buFontTx/>
              <a:buNone/>
            </a:pPr>
            <a:endParaRPr lang="en-US"/>
          </a:p>
          <a:p>
            <a:pPr lvl="1"/>
            <a:r>
              <a:rPr lang="en-US" b="1"/>
              <a:t>There are two types of BPAs:</a:t>
            </a:r>
          </a:p>
          <a:p>
            <a:pPr lvl="2"/>
            <a:r>
              <a:rPr lang="en-US" b="1"/>
              <a:t>“Traditional” BPA</a:t>
            </a:r>
          </a:p>
          <a:p>
            <a:pPr lvl="3"/>
            <a:r>
              <a:rPr lang="en-US"/>
              <a:t>Subject to FAR Part 13	</a:t>
            </a:r>
          </a:p>
          <a:p>
            <a:pPr lvl="3"/>
            <a:endParaRPr lang="en-US"/>
          </a:p>
          <a:p>
            <a:pPr lvl="2"/>
            <a:r>
              <a:rPr lang="en-US" b="1"/>
              <a:t>GSA Schedule BPAs </a:t>
            </a:r>
          </a:p>
          <a:p>
            <a:pPr lvl="3"/>
            <a:r>
              <a:rPr lang="en-US"/>
              <a:t>Aka Multiple Award Schedule (MAS) BPAs</a:t>
            </a:r>
          </a:p>
          <a:p>
            <a:pPr lvl="3"/>
            <a:r>
              <a:rPr lang="en-US"/>
              <a:t>Subject to FAR 8.405-3</a:t>
            </a:r>
          </a:p>
        </p:txBody>
      </p:sp>
      <p:sp>
        <p:nvSpPr>
          <p:cNvPr id="132103" name="Text Box 7"/>
          <p:cNvSpPr txBox="1">
            <a:spLocks noChangeArrowheads="1"/>
          </p:cNvSpPr>
          <p:nvPr/>
        </p:nvSpPr>
        <p:spPr bwMode="auto">
          <a:xfrm>
            <a:off x="2133600" y="6491288"/>
            <a:ext cx="3136900" cy="731837"/>
          </a:xfrm>
          <a:prstGeom prst="rect">
            <a:avLst/>
          </a:prstGeom>
          <a:noFill/>
          <a:ln w="9525" algn="ctr">
            <a:noFill/>
            <a:miter lim="800000"/>
            <a:headEnd/>
            <a:tailEnd/>
          </a:ln>
          <a:effectLst/>
        </p:spPr>
        <p:txBody>
          <a:bodyPr wrap="none">
            <a:spAutoFit/>
          </a:bodyPr>
          <a:lstStyle/>
          <a:p>
            <a:pPr lvl="3" algn="l">
              <a:lnSpc>
                <a:spcPct val="90000"/>
              </a:lnSpc>
              <a:buFontTx/>
              <a:buNone/>
            </a:pPr>
            <a:r>
              <a:rPr lang="en-US"/>
              <a:t>FAR 13.303-2</a:t>
            </a:r>
          </a:p>
          <a:p>
            <a:pPr marL="1600200" indent="-228600" algn="l"/>
            <a:endParaRPr lang="en-US"/>
          </a:p>
        </p:txBody>
      </p:sp>
      <p:pic>
        <p:nvPicPr>
          <p:cNvPr id="132105" name="Picture 9" descr="MCj04112440000[1]"/>
          <p:cNvPicPr>
            <a:picLocks noChangeAspect="1" noChangeArrowheads="1"/>
          </p:cNvPicPr>
          <p:nvPr/>
        </p:nvPicPr>
        <p:blipFill>
          <a:blip r:embed="rId2" cstate="print"/>
          <a:srcRect/>
          <a:stretch>
            <a:fillRect/>
          </a:stretch>
        </p:blipFill>
        <p:spPr bwMode="auto">
          <a:xfrm>
            <a:off x="3048000" y="1143000"/>
            <a:ext cx="2209800" cy="16764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25A88651-AA4E-4887-993D-7A825CC685FE}" type="slidenum">
              <a:rPr lang="en-US"/>
              <a:pPr/>
              <a:t>27</a:t>
            </a:fld>
            <a:endParaRPr lang="en-US"/>
          </a:p>
        </p:txBody>
      </p:sp>
      <p:sp>
        <p:nvSpPr>
          <p:cNvPr id="125954" name="Rectangle 2"/>
          <p:cNvSpPr>
            <a:spLocks noGrp="1" noChangeArrowheads="1"/>
          </p:cNvSpPr>
          <p:nvPr>
            <p:ph type="title"/>
          </p:nvPr>
        </p:nvSpPr>
        <p:spPr>
          <a:xfrm>
            <a:off x="838200" y="228600"/>
            <a:ext cx="7772400" cy="914400"/>
          </a:xfrm>
        </p:spPr>
        <p:txBody>
          <a:bodyPr/>
          <a:lstStyle/>
          <a:p>
            <a:r>
              <a:rPr lang="en-US"/>
              <a:t>Blanket Purchase Agreements …</a:t>
            </a:r>
          </a:p>
        </p:txBody>
      </p:sp>
      <p:sp>
        <p:nvSpPr>
          <p:cNvPr id="125955" name="Rectangle 3"/>
          <p:cNvSpPr>
            <a:spLocks noGrp="1" noChangeArrowheads="1"/>
          </p:cNvSpPr>
          <p:nvPr>
            <p:ph type="body" idx="1"/>
          </p:nvPr>
        </p:nvSpPr>
        <p:spPr>
          <a:xfrm>
            <a:off x="0" y="1143000"/>
            <a:ext cx="8839200" cy="5715000"/>
          </a:xfrm>
        </p:spPr>
        <p:txBody>
          <a:bodyPr/>
          <a:lstStyle/>
          <a:p>
            <a:pPr marL="838200" lvl="1" indent="-381000">
              <a:lnSpc>
                <a:spcPct val="80000"/>
              </a:lnSpc>
              <a:buFontTx/>
              <a:buChar char="•"/>
            </a:pPr>
            <a:r>
              <a:rPr lang="en-US" sz="1800" b="1"/>
              <a:t>BPA Forms</a:t>
            </a:r>
          </a:p>
          <a:p>
            <a:pPr marL="1200150" lvl="2" indent="-342900">
              <a:lnSpc>
                <a:spcPct val="80000"/>
              </a:lnSpc>
              <a:buFontTx/>
              <a:buNone/>
            </a:pPr>
            <a:r>
              <a:rPr lang="en-US" sz="1400"/>
              <a:t>-  SF 1449, Solicitation/Contract/Order for Commercial Items, or</a:t>
            </a:r>
          </a:p>
          <a:p>
            <a:pPr marL="1200150" lvl="2" indent="-342900">
              <a:lnSpc>
                <a:spcPct val="80000"/>
              </a:lnSpc>
              <a:buFontTx/>
              <a:buNone/>
            </a:pPr>
            <a:r>
              <a:rPr lang="en-US" sz="1400"/>
              <a:t>-  DD 1155, Order for Supplies or Services</a:t>
            </a:r>
          </a:p>
          <a:p>
            <a:pPr marL="1200150" lvl="2" indent="-342900">
              <a:lnSpc>
                <a:spcPct val="80000"/>
              </a:lnSpc>
              <a:buFontTx/>
              <a:buNone/>
            </a:pPr>
            <a:endParaRPr lang="en-US" sz="1400"/>
          </a:p>
          <a:p>
            <a:pPr marL="838200" lvl="1" indent="-381000">
              <a:lnSpc>
                <a:spcPct val="80000"/>
              </a:lnSpc>
              <a:buFontTx/>
              <a:buChar char="•"/>
            </a:pPr>
            <a:r>
              <a:rPr lang="en-US" sz="1800" b="1"/>
              <a:t>BPA award itself shall contain, </a:t>
            </a:r>
            <a:r>
              <a:rPr lang="en-US" sz="1800" b="1" u="sng"/>
              <a:t>at minimum</a:t>
            </a:r>
            <a:r>
              <a:rPr lang="en-US" sz="1800" b="1"/>
              <a:t>, the following terms and conditions:</a:t>
            </a:r>
          </a:p>
          <a:p>
            <a:pPr marL="838200" lvl="1" indent="-381000">
              <a:lnSpc>
                <a:spcPct val="80000"/>
              </a:lnSpc>
              <a:buFontTx/>
              <a:buNone/>
            </a:pPr>
            <a:endParaRPr lang="en-US" sz="1800" b="1"/>
          </a:p>
          <a:p>
            <a:pPr marL="1200150" lvl="2" indent="-342900">
              <a:lnSpc>
                <a:spcPct val="80000"/>
              </a:lnSpc>
              <a:buFontTx/>
              <a:buChar char="-"/>
            </a:pPr>
            <a:r>
              <a:rPr lang="en-US" sz="1600" b="1"/>
              <a:t>Description of the Agreement</a:t>
            </a:r>
          </a:p>
          <a:p>
            <a:pPr marL="1543050" lvl="3" indent="-342900">
              <a:lnSpc>
                <a:spcPct val="80000"/>
              </a:lnSpc>
              <a:buFont typeface="Arial" charset="0"/>
              <a:buChar char="-"/>
            </a:pPr>
            <a:r>
              <a:rPr lang="en-US" sz="1200"/>
              <a:t>General description of supplies or services that will be furnished</a:t>
            </a:r>
          </a:p>
          <a:p>
            <a:pPr marL="1543050" lvl="3" indent="-342900">
              <a:lnSpc>
                <a:spcPct val="80000"/>
              </a:lnSpc>
              <a:buFont typeface="Arial" charset="0"/>
              <a:buNone/>
            </a:pPr>
            <a:endParaRPr lang="en-US" sz="1200"/>
          </a:p>
          <a:p>
            <a:pPr marL="1200150" lvl="2" indent="-342900">
              <a:lnSpc>
                <a:spcPct val="80000"/>
              </a:lnSpc>
              <a:buFontTx/>
              <a:buNone/>
            </a:pPr>
            <a:r>
              <a:rPr lang="en-US" sz="1200"/>
              <a:t>-     </a:t>
            </a:r>
            <a:r>
              <a:rPr lang="en-US" sz="1600" b="1"/>
              <a:t>Extent of Obligation</a:t>
            </a:r>
          </a:p>
          <a:p>
            <a:pPr marL="1543050" lvl="3" indent="-342900">
              <a:lnSpc>
                <a:spcPct val="80000"/>
              </a:lnSpc>
            </a:pPr>
            <a:r>
              <a:rPr lang="en-US" sz="1200"/>
              <a:t>Govt. is only obligated to pay for actual orders placed</a:t>
            </a:r>
          </a:p>
          <a:p>
            <a:pPr marL="1543050" lvl="3" indent="-342900">
              <a:lnSpc>
                <a:spcPct val="80000"/>
              </a:lnSpc>
            </a:pPr>
            <a:endParaRPr lang="en-US" sz="1200"/>
          </a:p>
          <a:p>
            <a:pPr marL="1200150" lvl="2" indent="-342900">
              <a:lnSpc>
                <a:spcPct val="80000"/>
              </a:lnSpc>
              <a:buFontTx/>
              <a:buChar char="-"/>
            </a:pPr>
            <a:r>
              <a:rPr lang="en-US" sz="1600" b="1"/>
              <a:t>Authorized “Callers”</a:t>
            </a:r>
            <a:r>
              <a:rPr lang="en-US" sz="1600"/>
              <a:t> </a:t>
            </a:r>
            <a:r>
              <a:rPr lang="en-US" sz="1600" b="1"/>
              <a:t>and their dollar limitation per order (call)</a:t>
            </a:r>
          </a:p>
          <a:p>
            <a:pPr marL="1200150" lvl="2" indent="-342900">
              <a:lnSpc>
                <a:spcPct val="80000"/>
              </a:lnSpc>
              <a:buFontTx/>
              <a:buChar char="-"/>
            </a:pPr>
            <a:endParaRPr lang="en-US" sz="1600" b="1"/>
          </a:p>
          <a:p>
            <a:pPr marL="1200150" lvl="2" indent="-342900">
              <a:lnSpc>
                <a:spcPct val="80000"/>
              </a:lnSpc>
              <a:buFontTx/>
              <a:buChar char="-"/>
            </a:pPr>
            <a:r>
              <a:rPr lang="en-US" sz="1600" b="1"/>
              <a:t>Delivery Tickets </a:t>
            </a:r>
          </a:p>
          <a:p>
            <a:pPr marL="1543050" lvl="3" indent="-342900">
              <a:lnSpc>
                <a:spcPct val="80000"/>
              </a:lnSpc>
              <a:buFontTx/>
              <a:buChar char="-"/>
            </a:pPr>
            <a:r>
              <a:rPr lang="en-US" sz="1200"/>
              <a:t>Require that deliveries be accompanied with “Sales slips”</a:t>
            </a:r>
          </a:p>
          <a:p>
            <a:pPr marL="1200150" lvl="2" indent="-342900">
              <a:lnSpc>
                <a:spcPct val="80000"/>
              </a:lnSpc>
              <a:buFontTx/>
              <a:buChar char="-"/>
            </a:pPr>
            <a:endParaRPr lang="en-US" sz="1200" b="1"/>
          </a:p>
          <a:p>
            <a:pPr marL="1200150" lvl="2" indent="-342900">
              <a:lnSpc>
                <a:spcPct val="80000"/>
              </a:lnSpc>
              <a:buFontTx/>
              <a:buNone/>
            </a:pPr>
            <a:r>
              <a:rPr lang="en-US" sz="1200" b="1"/>
              <a:t>-      </a:t>
            </a:r>
            <a:r>
              <a:rPr lang="en-US" sz="1600" b="1"/>
              <a:t>Invoicing Instructions</a:t>
            </a:r>
          </a:p>
          <a:p>
            <a:pPr marL="1200150" lvl="2" indent="-342900">
              <a:lnSpc>
                <a:spcPct val="80000"/>
              </a:lnSpc>
              <a:buFontTx/>
              <a:buChar char="-"/>
            </a:pPr>
            <a:endParaRPr lang="en-US" sz="1600" b="1"/>
          </a:p>
          <a:p>
            <a:pPr marL="1200150" lvl="2" indent="-342900">
              <a:lnSpc>
                <a:spcPct val="80000"/>
              </a:lnSpc>
              <a:buFontTx/>
              <a:buChar char="-"/>
            </a:pPr>
            <a:r>
              <a:rPr lang="en-US" sz="1600" b="1"/>
              <a:t>Price List</a:t>
            </a:r>
            <a:r>
              <a:rPr lang="en-US" sz="1600"/>
              <a:t> (mandatory for decentralized ordering)</a:t>
            </a:r>
          </a:p>
          <a:p>
            <a:pPr marL="1200150" lvl="2" indent="-342900">
              <a:lnSpc>
                <a:spcPct val="80000"/>
              </a:lnSpc>
              <a:buFontTx/>
              <a:buNone/>
            </a:pPr>
            <a:r>
              <a:rPr lang="en-US" sz="1200"/>
              <a:t> </a:t>
            </a:r>
          </a:p>
          <a:p>
            <a:pPr marL="1376363" lvl="4" indent="452438">
              <a:lnSpc>
                <a:spcPct val="80000"/>
              </a:lnSpc>
              <a:buFontTx/>
              <a:buNone/>
            </a:pPr>
            <a:r>
              <a:rPr lang="en-US" sz="1200"/>
              <a:t>                               </a:t>
            </a:r>
            <a:r>
              <a:rPr lang="en-US"/>
              <a:t>FAR 13.303-3</a:t>
            </a:r>
          </a:p>
        </p:txBody>
      </p:sp>
      <p:sp>
        <p:nvSpPr>
          <p:cNvPr id="125956" name="Rectangle 4"/>
          <p:cNvSpPr>
            <a:spLocks noChangeArrowheads="1"/>
          </p:cNvSpPr>
          <p:nvPr/>
        </p:nvSpPr>
        <p:spPr bwMode="auto">
          <a:xfrm>
            <a:off x="8502650" y="381000"/>
            <a:ext cx="641350" cy="579438"/>
          </a:xfrm>
          <a:prstGeom prst="rect">
            <a:avLst/>
          </a:prstGeom>
          <a:noFill/>
          <a:ln w="9525">
            <a:noFill/>
            <a:miter lim="800000"/>
            <a:headEnd/>
            <a:tailEnd/>
          </a:ln>
          <a:effectLst/>
        </p:spPr>
        <p:txBody>
          <a:bodyPr>
            <a:spAutoFit/>
          </a:bodyPr>
          <a:lstStyle/>
          <a:p>
            <a:pPr algn="l" eaLnBrk="0" hangingPunct="0">
              <a:spcBef>
                <a:spcPct val="0"/>
              </a:spcBef>
              <a:buFontTx/>
              <a:buNone/>
            </a:pPr>
            <a:endParaRPr lang="en-US" sz="3200" b="1">
              <a:latin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89D6CACF-D4C3-4F2F-9C2F-3C6BACF98E9B}" type="slidenum">
              <a:rPr lang="en-US"/>
              <a:pPr/>
              <a:t>28</a:t>
            </a:fld>
            <a:endParaRPr lang="en-US"/>
          </a:p>
        </p:txBody>
      </p:sp>
      <p:sp>
        <p:nvSpPr>
          <p:cNvPr id="122882" name="Rectangle 2"/>
          <p:cNvSpPr>
            <a:spLocks noGrp="1" noChangeArrowheads="1"/>
          </p:cNvSpPr>
          <p:nvPr>
            <p:ph type="title"/>
          </p:nvPr>
        </p:nvSpPr>
        <p:spPr>
          <a:xfrm>
            <a:off x="838200" y="228600"/>
            <a:ext cx="7772400" cy="914400"/>
          </a:xfrm>
        </p:spPr>
        <p:txBody>
          <a:bodyPr/>
          <a:lstStyle/>
          <a:p>
            <a:r>
              <a:rPr lang="en-US"/>
              <a:t> Blanket Purchase Agreements …</a:t>
            </a:r>
          </a:p>
        </p:txBody>
      </p:sp>
      <p:sp>
        <p:nvSpPr>
          <p:cNvPr id="122883" name="Rectangle 3"/>
          <p:cNvSpPr>
            <a:spLocks noGrp="1" noChangeArrowheads="1"/>
          </p:cNvSpPr>
          <p:nvPr>
            <p:ph type="body" idx="1"/>
          </p:nvPr>
        </p:nvSpPr>
        <p:spPr>
          <a:xfrm>
            <a:off x="304800" y="1371600"/>
            <a:ext cx="8534400" cy="5334000"/>
          </a:xfrm>
        </p:spPr>
        <p:txBody>
          <a:bodyPr/>
          <a:lstStyle/>
          <a:p>
            <a:r>
              <a:rPr lang="en-US" sz="2400" dirty="0"/>
              <a:t>Orders are placed through “Calls” to Contractor</a:t>
            </a:r>
          </a:p>
          <a:p>
            <a:pPr lvl="1"/>
            <a:r>
              <a:rPr lang="en-US" sz="2000" dirty="0"/>
              <a:t>Verbal or written</a:t>
            </a:r>
          </a:p>
          <a:p>
            <a:pPr lvl="1"/>
            <a:r>
              <a:rPr lang="en-US" sz="2000" dirty="0"/>
              <a:t>If not otherwise limited, Individual calls cannot exceed:</a:t>
            </a:r>
          </a:p>
          <a:p>
            <a:pPr lvl="2"/>
            <a:r>
              <a:rPr lang="en-US" sz="1800" dirty="0"/>
              <a:t>$150K (SAT) – Non-Commercial</a:t>
            </a:r>
          </a:p>
          <a:p>
            <a:pPr lvl="2"/>
            <a:r>
              <a:rPr lang="en-US" sz="1800" dirty="0"/>
              <a:t>$6.5 M *         – Commercial  *FAR 13.5 No longer applicable</a:t>
            </a:r>
          </a:p>
          <a:p>
            <a:r>
              <a:rPr lang="en-US" sz="2400" dirty="0"/>
              <a:t>Government only obligated to pay for placed Orders</a:t>
            </a:r>
          </a:p>
          <a:p>
            <a:r>
              <a:rPr lang="en-US" sz="2400" dirty="0"/>
              <a:t>Contractor can only take Orders from authorized “callers”</a:t>
            </a:r>
          </a:p>
          <a:p>
            <a:pPr lvl="1"/>
            <a:r>
              <a:rPr lang="en-US" sz="2000" dirty="0"/>
              <a:t>Callers must keep a log of calls (Call Log)	</a:t>
            </a:r>
          </a:p>
          <a:p>
            <a:pPr lvl="2"/>
            <a:r>
              <a:rPr lang="en-US" sz="1800" dirty="0"/>
              <a:t>What ordered; when ordered; price, etc. </a:t>
            </a:r>
          </a:p>
          <a:p>
            <a:pPr lvl="2"/>
            <a:r>
              <a:rPr lang="en-US" sz="1800" dirty="0"/>
              <a:t>Reconcile delivered items/services against Call Log</a:t>
            </a:r>
          </a:p>
          <a:p>
            <a:pPr lvl="1"/>
            <a:r>
              <a:rPr lang="en-US" sz="2000" dirty="0"/>
              <a:t>Some offices prohibit callers from receiving items (check and balance) </a:t>
            </a:r>
          </a:p>
          <a:p>
            <a:endParaRPr lang="en-US" sz="2400" dirty="0"/>
          </a:p>
        </p:txBody>
      </p:sp>
      <p:sp>
        <p:nvSpPr>
          <p:cNvPr id="122885" name="Rectangle 5"/>
          <p:cNvSpPr>
            <a:spLocks noChangeArrowheads="1"/>
          </p:cNvSpPr>
          <p:nvPr/>
        </p:nvSpPr>
        <p:spPr bwMode="auto">
          <a:xfrm>
            <a:off x="8502650" y="381000"/>
            <a:ext cx="641350" cy="579438"/>
          </a:xfrm>
          <a:prstGeom prst="rect">
            <a:avLst/>
          </a:prstGeom>
          <a:noFill/>
          <a:ln w="9525">
            <a:noFill/>
            <a:miter lim="800000"/>
            <a:headEnd/>
            <a:tailEnd/>
          </a:ln>
          <a:effectLst/>
        </p:spPr>
        <p:txBody>
          <a:bodyPr>
            <a:spAutoFit/>
          </a:bodyPr>
          <a:lstStyle/>
          <a:p>
            <a:pPr algn="l" eaLnBrk="0" hangingPunct="0">
              <a:spcBef>
                <a:spcPct val="0"/>
              </a:spcBef>
              <a:buFontTx/>
              <a:buNone/>
            </a:pPr>
            <a:endParaRPr lang="en-US" sz="3200" b="1">
              <a:latin typeface="Times New Roman" pitchFamily="18" charset="0"/>
            </a:endParaRPr>
          </a:p>
        </p:txBody>
      </p:sp>
      <p:sp>
        <p:nvSpPr>
          <p:cNvPr id="122886" name="Rectangle 6"/>
          <p:cNvSpPr>
            <a:spLocks noChangeArrowheads="1"/>
          </p:cNvSpPr>
          <p:nvPr/>
        </p:nvSpPr>
        <p:spPr bwMode="auto">
          <a:xfrm>
            <a:off x="381000" y="6445250"/>
            <a:ext cx="8763000" cy="274638"/>
          </a:xfrm>
          <a:prstGeom prst="rect">
            <a:avLst/>
          </a:prstGeom>
          <a:noFill/>
          <a:ln w="9525">
            <a:noFill/>
            <a:miter lim="800000"/>
            <a:headEnd/>
            <a:tailEnd/>
          </a:ln>
          <a:effectLst/>
        </p:spPr>
        <p:txBody>
          <a:bodyPr lIns="0" tIns="0" rIns="0" bIns="0" anchor="ctr">
            <a:spAutoFit/>
          </a:bodyPr>
          <a:lstStyle/>
          <a:p>
            <a:pPr algn="l" eaLnBrk="0" hangingPunct="0">
              <a:spcBef>
                <a:spcPct val="0"/>
              </a:spcBef>
              <a:buFontTx/>
              <a:buNone/>
            </a:pPr>
            <a:endParaRPr lang="en-US"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83CC9D1-CACD-4856-93D7-8A8FF563F3B3}" type="slidenum">
              <a:rPr lang="en-US"/>
              <a:pPr/>
              <a:t>29</a:t>
            </a:fld>
            <a:endParaRPr lang="en-US"/>
          </a:p>
        </p:txBody>
      </p:sp>
      <p:sp>
        <p:nvSpPr>
          <p:cNvPr id="124930" name="Rectangle 2"/>
          <p:cNvSpPr>
            <a:spLocks noGrp="1" noChangeArrowheads="1"/>
          </p:cNvSpPr>
          <p:nvPr>
            <p:ph type="title"/>
          </p:nvPr>
        </p:nvSpPr>
        <p:spPr>
          <a:xfrm>
            <a:off x="838200" y="228600"/>
            <a:ext cx="7772400" cy="914400"/>
          </a:xfrm>
        </p:spPr>
        <p:txBody>
          <a:bodyPr/>
          <a:lstStyle/>
          <a:p>
            <a:r>
              <a:rPr lang="en-US"/>
              <a:t> Blanket Purchase Agreements …</a:t>
            </a:r>
          </a:p>
        </p:txBody>
      </p:sp>
      <p:sp>
        <p:nvSpPr>
          <p:cNvPr id="124931" name="Rectangle 3"/>
          <p:cNvSpPr>
            <a:spLocks noGrp="1" noChangeArrowheads="1"/>
          </p:cNvSpPr>
          <p:nvPr>
            <p:ph type="body" idx="1"/>
          </p:nvPr>
        </p:nvSpPr>
        <p:spPr>
          <a:xfrm>
            <a:off x="304800" y="1295400"/>
            <a:ext cx="8534400" cy="5334000"/>
          </a:xfrm>
        </p:spPr>
        <p:txBody>
          <a:bodyPr/>
          <a:lstStyle/>
          <a:p>
            <a:pPr>
              <a:lnSpc>
                <a:spcPct val="90000"/>
              </a:lnSpc>
            </a:pPr>
            <a:r>
              <a:rPr lang="en-US" sz="2400"/>
              <a:t>Ordering  (Calls, cont’d)</a:t>
            </a:r>
          </a:p>
          <a:p>
            <a:pPr lvl="1">
              <a:lnSpc>
                <a:spcPct val="90000"/>
              </a:lnSpc>
            </a:pPr>
            <a:r>
              <a:rPr lang="en-US" sz="2000"/>
              <a:t>Centralized</a:t>
            </a:r>
          </a:p>
          <a:p>
            <a:pPr lvl="2">
              <a:lnSpc>
                <a:spcPct val="90000"/>
              </a:lnSpc>
            </a:pPr>
            <a:r>
              <a:rPr lang="en-US" sz="1800" b="1"/>
              <a:t>“Calls” placed by Contracting Office (Buyer or CO)</a:t>
            </a:r>
          </a:p>
          <a:p>
            <a:pPr lvl="3">
              <a:lnSpc>
                <a:spcPct val="90000"/>
              </a:lnSpc>
            </a:pPr>
            <a:r>
              <a:rPr lang="en-US" sz="1800"/>
              <a:t>Items do not have to be pre-priced in award</a:t>
            </a:r>
          </a:p>
          <a:p>
            <a:pPr lvl="4">
              <a:lnSpc>
                <a:spcPct val="90000"/>
              </a:lnSpc>
            </a:pPr>
            <a:r>
              <a:rPr lang="en-US" sz="1800"/>
              <a:t> Fair and reasonable price needs to be determined and documented when ordering </a:t>
            </a:r>
          </a:p>
          <a:p>
            <a:pPr lvl="4">
              <a:lnSpc>
                <a:spcPct val="90000"/>
              </a:lnSpc>
            </a:pPr>
            <a:endParaRPr lang="en-US" sz="1800"/>
          </a:p>
          <a:p>
            <a:pPr lvl="1">
              <a:lnSpc>
                <a:spcPct val="90000"/>
              </a:lnSpc>
            </a:pPr>
            <a:r>
              <a:rPr lang="en-US" sz="2000"/>
              <a:t>Decentralized </a:t>
            </a:r>
          </a:p>
          <a:p>
            <a:pPr lvl="2">
              <a:lnSpc>
                <a:spcPct val="90000"/>
              </a:lnSpc>
            </a:pPr>
            <a:r>
              <a:rPr lang="en-US" sz="1800" b="1"/>
              <a:t>“Calls” placed by functional organization (the customer)</a:t>
            </a:r>
          </a:p>
          <a:p>
            <a:pPr lvl="3">
              <a:lnSpc>
                <a:spcPct val="90000"/>
              </a:lnSpc>
            </a:pPr>
            <a:r>
              <a:rPr lang="en-US" sz="1800"/>
              <a:t>Items or services are pre-priced (</a:t>
            </a:r>
            <a:r>
              <a:rPr lang="en-US" sz="1800" u="sng"/>
              <a:t>Price Lists</a:t>
            </a:r>
            <a:r>
              <a:rPr lang="en-US" sz="1800"/>
              <a:t>)</a:t>
            </a:r>
          </a:p>
          <a:p>
            <a:pPr lvl="4">
              <a:lnSpc>
                <a:spcPct val="90000"/>
              </a:lnSpc>
            </a:pPr>
            <a:r>
              <a:rPr lang="en-US" sz="1800"/>
              <a:t>Negotiated price list are established up-front with award</a:t>
            </a:r>
          </a:p>
          <a:p>
            <a:pPr lvl="4">
              <a:lnSpc>
                <a:spcPct val="90000"/>
              </a:lnSpc>
            </a:pPr>
            <a:r>
              <a:rPr lang="en-US" sz="1800"/>
              <a:t>Price lists are renegotiated at various agreed upon time intervals (e.g. 1 yr)</a:t>
            </a:r>
          </a:p>
          <a:p>
            <a:pPr lvl="3">
              <a:lnSpc>
                <a:spcPct val="90000"/>
              </a:lnSpc>
            </a:pPr>
            <a:r>
              <a:rPr lang="en-US" sz="1800"/>
              <a:t>Customer can only order from the price list</a:t>
            </a:r>
          </a:p>
          <a:p>
            <a:pPr lvl="2">
              <a:lnSpc>
                <a:spcPct val="90000"/>
              </a:lnSpc>
            </a:pPr>
            <a:r>
              <a:rPr lang="en-US" sz="1800" b="1"/>
              <a:t>Annual CO review of BPA calls/procedures/documentation required</a:t>
            </a:r>
          </a:p>
          <a:p>
            <a:pPr lvl="4">
              <a:lnSpc>
                <a:spcPct val="90000"/>
              </a:lnSpc>
              <a:buFontTx/>
              <a:buNone/>
            </a:pPr>
            <a:r>
              <a:rPr lang="en-US"/>
              <a:t>               IG 5313.303-3</a:t>
            </a:r>
          </a:p>
        </p:txBody>
      </p:sp>
      <p:sp>
        <p:nvSpPr>
          <p:cNvPr id="124932" name="Rectangle 4"/>
          <p:cNvSpPr>
            <a:spLocks noChangeArrowheads="1"/>
          </p:cNvSpPr>
          <p:nvPr/>
        </p:nvSpPr>
        <p:spPr bwMode="auto">
          <a:xfrm>
            <a:off x="8502650" y="381000"/>
            <a:ext cx="641350" cy="579438"/>
          </a:xfrm>
          <a:prstGeom prst="rect">
            <a:avLst/>
          </a:prstGeom>
          <a:noFill/>
          <a:ln w="9525">
            <a:noFill/>
            <a:miter lim="800000"/>
            <a:headEnd/>
            <a:tailEnd/>
          </a:ln>
          <a:effectLst/>
        </p:spPr>
        <p:txBody>
          <a:bodyPr>
            <a:spAutoFit/>
          </a:bodyPr>
          <a:lstStyle/>
          <a:p>
            <a:pPr algn="l" eaLnBrk="0" hangingPunct="0">
              <a:spcBef>
                <a:spcPct val="0"/>
              </a:spcBef>
              <a:buFontTx/>
              <a:buNone/>
            </a:pPr>
            <a:endParaRPr lang="en-US" sz="3200" b="1">
              <a:latin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50628B9F-EF8B-47BF-BD21-6F55A02BED55}" type="slidenum">
              <a:rPr lang="en-US"/>
              <a:pPr/>
              <a:t>3</a:t>
            </a:fld>
            <a:endParaRPr lang="en-US"/>
          </a:p>
        </p:txBody>
      </p:sp>
      <p:sp>
        <p:nvSpPr>
          <p:cNvPr id="58370" name="Rectangle 2"/>
          <p:cNvSpPr>
            <a:spLocks noGrp="1" noChangeArrowheads="1"/>
          </p:cNvSpPr>
          <p:nvPr>
            <p:ph type="title"/>
          </p:nvPr>
        </p:nvSpPr>
        <p:spPr/>
        <p:txBody>
          <a:bodyPr/>
          <a:lstStyle/>
          <a:p>
            <a:r>
              <a:rPr lang="en-US"/>
              <a:t>Overview</a:t>
            </a:r>
          </a:p>
        </p:txBody>
      </p:sp>
      <p:sp>
        <p:nvSpPr>
          <p:cNvPr id="58371" name="Rectangle 3"/>
          <p:cNvSpPr>
            <a:spLocks noGrp="1" noChangeArrowheads="1"/>
          </p:cNvSpPr>
          <p:nvPr>
            <p:ph type="body" idx="1"/>
          </p:nvPr>
        </p:nvSpPr>
        <p:spPr/>
        <p:txBody>
          <a:bodyPr/>
          <a:lstStyle/>
          <a:p>
            <a:r>
              <a:rPr lang="en-US"/>
              <a:t>Definition </a:t>
            </a:r>
          </a:p>
          <a:p>
            <a:endParaRPr lang="en-US"/>
          </a:p>
          <a:p>
            <a:r>
              <a:rPr lang="en-US"/>
              <a:t>Criteria for Use </a:t>
            </a:r>
          </a:p>
          <a:p>
            <a:endParaRPr lang="en-US"/>
          </a:p>
          <a:p>
            <a:r>
              <a:rPr lang="en-US"/>
              <a:t>Advantages</a:t>
            </a:r>
          </a:p>
          <a:p>
            <a:endParaRPr lang="en-US"/>
          </a:p>
          <a:p>
            <a:r>
              <a:rPr lang="en-US"/>
              <a:t>SAP Methods</a:t>
            </a:r>
          </a:p>
          <a:p>
            <a:endParaRPr lang="en-US"/>
          </a:p>
          <a:p>
            <a:r>
              <a:rPr lang="en-US"/>
              <a:t>Summary</a:t>
            </a:r>
          </a:p>
          <a:p>
            <a:endParaRPr lang="en-US"/>
          </a:p>
        </p:txBody>
      </p:sp>
      <p:pic>
        <p:nvPicPr>
          <p:cNvPr id="58374" name="Picture 6" descr="MPj01749660000[1]"/>
          <p:cNvPicPr>
            <a:picLocks noChangeAspect="1" noChangeArrowheads="1"/>
          </p:cNvPicPr>
          <p:nvPr/>
        </p:nvPicPr>
        <p:blipFill>
          <a:blip r:embed="rId2" cstate="print"/>
          <a:srcRect/>
          <a:stretch>
            <a:fillRect/>
          </a:stretch>
        </p:blipFill>
        <p:spPr bwMode="auto">
          <a:xfrm>
            <a:off x="4343400" y="1371600"/>
            <a:ext cx="838200" cy="558800"/>
          </a:xfrm>
          <a:prstGeom prst="rect">
            <a:avLst/>
          </a:prstGeom>
          <a:noFill/>
        </p:spPr>
      </p:pic>
      <p:pic>
        <p:nvPicPr>
          <p:cNvPr id="58375" name="Picture 7" descr="j0297177[1]"/>
          <p:cNvPicPr>
            <a:picLocks noChangeAspect="1" noChangeArrowheads="1"/>
          </p:cNvPicPr>
          <p:nvPr/>
        </p:nvPicPr>
        <p:blipFill>
          <a:blip r:embed="rId3" cstate="print"/>
          <a:srcRect/>
          <a:stretch>
            <a:fillRect/>
          </a:stretch>
        </p:blipFill>
        <p:spPr bwMode="auto">
          <a:xfrm>
            <a:off x="4267200" y="2286000"/>
            <a:ext cx="762000" cy="658813"/>
          </a:xfrm>
          <a:prstGeom prst="rect">
            <a:avLst/>
          </a:prstGeom>
          <a:noFill/>
        </p:spPr>
      </p:pic>
      <p:pic>
        <p:nvPicPr>
          <p:cNvPr id="58376" name="Picture 8" descr="MCj04280650000[1]"/>
          <p:cNvPicPr>
            <a:picLocks noChangeAspect="1" noChangeArrowheads="1"/>
          </p:cNvPicPr>
          <p:nvPr/>
        </p:nvPicPr>
        <p:blipFill>
          <a:blip r:embed="rId4" cstate="print"/>
          <a:srcRect/>
          <a:stretch>
            <a:fillRect/>
          </a:stretch>
        </p:blipFill>
        <p:spPr bwMode="auto">
          <a:xfrm>
            <a:off x="4191000" y="3276600"/>
            <a:ext cx="1143000" cy="696913"/>
          </a:xfrm>
          <a:prstGeom prst="rect">
            <a:avLst/>
          </a:prstGeom>
          <a:noFill/>
        </p:spPr>
      </p:pic>
      <p:pic>
        <p:nvPicPr>
          <p:cNvPr id="58382" name="Picture 14" descr="MMj03567130000[1]"/>
          <p:cNvPicPr>
            <a:picLocks noChangeAspect="1" noChangeArrowheads="1" noCrop="1"/>
          </p:cNvPicPr>
          <p:nvPr/>
        </p:nvPicPr>
        <p:blipFill>
          <a:blip r:embed="rId5" cstate="print"/>
          <a:srcRect/>
          <a:stretch>
            <a:fillRect/>
          </a:stretch>
        </p:blipFill>
        <p:spPr bwMode="auto">
          <a:xfrm>
            <a:off x="4267200" y="4419600"/>
            <a:ext cx="952500" cy="809625"/>
          </a:xfrm>
          <a:prstGeom prst="rect">
            <a:avLst/>
          </a:prstGeom>
          <a:noFill/>
        </p:spPr>
      </p:pic>
      <p:sp>
        <p:nvSpPr>
          <p:cNvPr id="58385" name="Text Box 17"/>
          <p:cNvSpPr txBox="1">
            <a:spLocks noChangeArrowheads="1"/>
          </p:cNvSpPr>
          <p:nvPr/>
        </p:nvSpPr>
        <p:spPr bwMode="auto">
          <a:xfrm>
            <a:off x="5638800" y="4572000"/>
            <a:ext cx="184150" cy="457200"/>
          </a:xfrm>
          <a:prstGeom prst="rect">
            <a:avLst/>
          </a:prstGeom>
          <a:noFill/>
          <a:ln w="9525">
            <a:noFill/>
            <a:miter lim="800000"/>
            <a:headEnd/>
            <a:tailEnd/>
          </a:ln>
          <a:effectLst/>
        </p:spPr>
        <p:txBody>
          <a:bodyPr wrap="none">
            <a:spAutoFit/>
          </a:bodyPr>
          <a:lstStyle/>
          <a:p>
            <a:pPr algn="l" eaLnBrk="0" hangingPunct="0">
              <a:spcBef>
                <a:spcPct val="0"/>
              </a:spcBef>
              <a:buFontTx/>
              <a:buNone/>
            </a:pPr>
            <a:endParaRPr lang="en-US" sz="2400">
              <a:latin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8E3EE307-015D-4D9E-87C6-DF18B5EC6B0B}" type="slidenum">
              <a:rPr lang="en-US"/>
              <a:pPr/>
              <a:t>30</a:t>
            </a:fld>
            <a:endParaRPr lang="en-US"/>
          </a:p>
        </p:txBody>
      </p:sp>
      <p:sp>
        <p:nvSpPr>
          <p:cNvPr id="109570" name="Rectangle 2"/>
          <p:cNvSpPr>
            <a:spLocks noGrp="1" noChangeArrowheads="1"/>
          </p:cNvSpPr>
          <p:nvPr>
            <p:ph type="title"/>
          </p:nvPr>
        </p:nvSpPr>
        <p:spPr>
          <a:xfrm>
            <a:off x="990600" y="228600"/>
            <a:ext cx="7772400" cy="914400"/>
          </a:xfrm>
        </p:spPr>
        <p:txBody>
          <a:bodyPr/>
          <a:lstStyle/>
          <a:p>
            <a:r>
              <a:rPr lang="en-US" sz="3200"/>
              <a:t>Imprest Funds &amp; Third Party Drafts</a:t>
            </a:r>
            <a:br>
              <a:rPr lang="en-US" sz="3200"/>
            </a:br>
            <a:endParaRPr lang="en-US" sz="3200"/>
          </a:p>
        </p:txBody>
      </p:sp>
      <p:sp>
        <p:nvSpPr>
          <p:cNvPr id="109571" name="Rectangle 3"/>
          <p:cNvSpPr>
            <a:spLocks noGrp="1" noChangeArrowheads="1"/>
          </p:cNvSpPr>
          <p:nvPr>
            <p:ph type="body" idx="1"/>
          </p:nvPr>
        </p:nvSpPr>
        <p:spPr>
          <a:xfrm>
            <a:off x="304800" y="838200"/>
            <a:ext cx="8534400" cy="5334000"/>
          </a:xfrm>
        </p:spPr>
        <p:txBody>
          <a:bodyPr/>
          <a:lstStyle/>
          <a:p>
            <a:pPr>
              <a:lnSpc>
                <a:spcPct val="80000"/>
              </a:lnSpc>
              <a:buFontTx/>
              <a:buNone/>
            </a:pPr>
            <a:endParaRPr lang="en-US" sz="2400"/>
          </a:p>
          <a:p>
            <a:pPr>
              <a:lnSpc>
                <a:spcPct val="80000"/>
              </a:lnSpc>
            </a:pPr>
            <a:r>
              <a:rPr lang="en-US" sz="2400"/>
              <a:t>Imprest Funds and Third Party Draft payment methods      </a:t>
            </a:r>
          </a:p>
          <a:p>
            <a:pPr lvl="1">
              <a:lnSpc>
                <a:spcPct val="80000"/>
              </a:lnSpc>
            </a:pPr>
            <a:r>
              <a:rPr lang="en-US" sz="2000"/>
              <a:t>Used in rare circumstances where Electronic Funds Transfer (EFT) method of payment is waived for:</a:t>
            </a:r>
          </a:p>
          <a:p>
            <a:pPr lvl="2">
              <a:lnSpc>
                <a:spcPct val="80000"/>
              </a:lnSpc>
            </a:pPr>
            <a:r>
              <a:rPr lang="en-US" sz="1800"/>
              <a:t>National Security</a:t>
            </a:r>
          </a:p>
          <a:p>
            <a:pPr lvl="2">
              <a:lnSpc>
                <a:spcPct val="80000"/>
              </a:lnSpc>
            </a:pPr>
            <a:r>
              <a:rPr lang="en-US" sz="1800"/>
              <a:t>Military Operations </a:t>
            </a:r>
          </a:p>
          <a:p>
            <a:pPr lvl="2">
              <a:lnSpc>
                <a:spcPct val="80000"/>
              </a:lnSpc>
            </a:pPr>
            <a:r>
              <a:rPr lang="en-US" sz="1800"/>
              <a:t>Natural Disasters</a:t>
            </a:r>
          </a:p>
          <a:p>
            <a:pPr lvl="2">
              <a:lnSpc>
                <a:spcPct val="80000"/>
              </a:lnSpc>
            </a:pPr>
            <a:r>
              <a:rPr lang="en-US" sz="1800"/>
              <a:t>Foreign Government does not support EFT payment</a:t>
            </a:r>
          </a:p>
          <a:p>
            <a:pPr lvl="2">
              <a:lnSpc>
                <a:spcPct val="80000"/>
              </a:lnSpc>
              <a:buFontTx/>
              <a:buNone/>
            </a:pPr>
            <a:r>
              <a:rPr lang="en-US" sz="1800"/>
              <a:t>  </a:t>
            </a:r>
            <a:endParaRPr lang="en-US" sz="1800" baseline="30000"/>
          </a:p>
          <a:p>
            <a:pPr>
              <a:lnSpc>
                <a:spcPct val="80000"/>
              </a:lnSpc>
            </a:pPr>
            <a:r>
              <a:rPr lang="en-US" sz="2400"/>
              <a:t> Imprest Funds</a:t>
            </a:r>
          </a:p>
          <a:p>
            <a:pPr lvl="1">
              <a:lnSpc>
                <a:spcPct val="80000"/>
              </a:lnSpc>
            </a:pPr>
            <a:r>
              <a:rPr lang="en-US" sz="2000"/>
              <a:t>Cash payments</a:t>
            </a:r>
          </a:p>
          <a:p>
            <a:pPr lvl="2">
              <a:lnSpc>
                <a:spcPct val="80000"/>
              </a:lnSpc>
            </a:pPr>
            <a:r>
              <a:rPr lang="en-US" sz="1800"/>
              <a:t> &lt;=$500 unless other amount is authorized by Agency Head</a:t>
            </a:r>
          </a:p>
          <a:p>
            <a:pPr lvl="2">
              <a:lnSpc>
                <a:spcPct val="80000"/>
              </a:lnSpc>
              <a:buFontTx/>
              <a:buNone/>
            </a:pPr>
            <a:endParaRPr lang="en-US" sz="1600"/>
          </a:p>
          <a:p>
            <a:pPr lvl="2">
              <a:lnSpc>
                <a:spcPct val="80000"/>
              </a:lnSpc>
            </a:pPr>
            <a:endParaRPr lang="en-US" sz="1600"/>
          </a:p>
          <a:p>
            <a:pPr>
              <a:lnSpc>
                <a:spcPct val="80000"/>
              </a:lnSpc>
            </a:pPr>
            <a:r>
              <a:rPr lang="en-US" sz="2400"/>
              <a:t>Third Party Draft</a:t>
            </a:r>
          </a:p>
          <a:p>
            <a:pPr lvl="1">
              <a:lnSpc>
                <a:spcPct val="80000"/>
              </a:lnSpc>
            </a:pPr>
            <a:r>
              <a:rPr lang="en-US" sz="2000"/>
              <a:t>Check-like payments</a:t>
            </a:r>
          </a:p>
          <a:p>
            <a:pPr lvl="2">
              <a:lnSpc>
                <a:spcPct val="80000"/>
              </a:lnSpc>
            </a:pPr>
            <a:r>
              <a:rPr lang="en-US" sz="1800"/>
              <a:t>&lt;=$2,500 unless authorized at a higher level in accordance with Treasury restrictions </a:t>
            </a:r>
          </a:p>
          <a:p>
            <a:pPr lvl="2">
              <a:lnSpc>
                <a:spcPct val="80000"/>
              </a:lnSpc>
            </a:pPr>
            <a:endParaRPr lang="en-US" sz="1800"/>
          </a:p>
        </p:txBody>
      </p:sp>
      <p:pic>
        <p:nvPicPr>
          <p:cNvPr id="109572" name="Picture 4" descr="MMj03567130000[1]"/>
          <p:cNvPicPr>
            <a:picLocks noChangeAspect="1" noChangeArrowheads="1" noCrop="1"/>
          </p:cNvPicPr>
          <p:nvPr/>
        </p:nvPicPr>
        <p:blipFill>
          <a:blip r:embed="rId2" cstate="print"/>
          <a:srcRect/>
          <a:stretch>
            <a:fillRect/>
          </a:stretch>
        </p:blipFill>
        <p:spPr bwMode="auto">
          <a:xfrm>
            <a:off x="7848600" y="0"/>
            <a:ext cx="952500" cy="809625"/>
          </a:xfrm>
          <a:prstGeom prst="rect">
            <a:avLst/>
          </a:prstGeom>
          <a:noFill/>
        </p:spPr>
      </p:pic>
      <p:sp>
        <p:nvSpPr>
          <p:cNvPr id="109573" name="Rectangle 5"/>
          <p:cNvSpPr>
            <a:spLocks noChangeArrowheads="1"/>
          </p:cNvSpPr>
          <p:nvPr/>
        </p:nvSpPr>
        <p:spPr bwMode="auto">
          <a:xfrm>
            <a:off x="8502650" y="381000"/>
            <a:ext cx="641350" cy="641350"/>
          </a:xfrm>
          <a:prstGeom prst="rect">
            <a:avLst/>
          </a:prstGeom>
          <a:noFill/>
          <a:ln w="9525">
            <a:noFill/>
            <a:miter lim="800000"/>
            <a:headEnd/>
            <a:tailEnd/>
          </a:ln>
          <a:effectLst/>
        </p:spPr>
        <p:txBody>
          <a:bodyPr>
            <a:spAutoFit/>
          </a:bodyPr>
          <a:lstStyle/>
          <a:p>
            <a:pPr algn="l" eaLnBrk="0" hangingPunct="0">
              <a:spcBef>
                <a:spcPct val="0"/>
              </a:spcBef>
              <a:buFontTx/>
              <a:buNone/>
            </a:pPr>
            <a:r>
              <a:rPr lang="en-US" sz="3600" b="1">
                <a:latin typeface="Times New Roman" pitchFamily="18" charset="0"/>
              </a:rPr>
              <a:t>#4</a:t>
            </a:r>
          </a:p>
        </p:txBody>
      </p:sp>
      <p:sp>
        <p:nvSpPr>
          <p:cNvPr id="109593" name="Rectangle 25"/>
          <p:cNvSpPr>
            <a:spLocks noChangeArrowheads="1"/>
          </p:cNvSpPr>
          <p:nvPr/>
        </p:nvSpPr>
        <p:spPr bwMode="auto">
          <a:xfrm>
            <a:off x="2286000" y="644525"/>
            <a:ext cx="4572000" cy="457200"/>
          </a:xfrm>
          <a:prstGeom prst="rect">
            <a:avLst/>
          </a:prstGeom>
          <a:noFill/>
          <a:ln w="9525">
            <a:noFill/>
            <a:miter lim="800000"/>
            <a:headEnd/>
            <a:tailEnd/>
          </a:ln>
          <a:effectLst/>
        </p:spPr>
        <p:txBody>
          <a:bodyPr>
            <a:spAutoFit/>
          </a:bodyPr>
          <a:lstStyle/>
          <a:p>
            <a:pPr algn="l" eaLnBrk="0" hangingPunct="0">
              <a:spcBef>
                <a:spcPct val="0"/>
              </a:spcBef>
              <a:buFontTx/>
              <a:buNone/>
            </a:pPr>
            <a:endParaRPr lang="en-US" sz="2400">
              <a:latin typeface="Times New Roman" pitchFamily="18" charset="0"/>
            </a:endParaRPr>
          </a:p>
        </p:txBody>
      </p:sp>
      <p:sp>
        <p:nvSpPr>
          <p:cNvPr id="109595" name="Text Box 27"/>
          <p:cNvSpPr txBox="1">
            <a:spLocks noChangeArrowheads="1"/>
          </p:cNvSpPr>
          <p:nvPr/>
        </p:nvSpPr>
        <p:spPr bwMode="auto">
          <a:xfrm>
            <a:off x="1676400" y="6248400"/>
            <a:ext cx="2911475" cy="762000"/>
          </a:xfrm>
          <a:prstGeom prst="rect">
            <a:avLst/>
          </a:prstGeom>
          <a:noFill/>
          <a:ln w="9525" algn="ctr">
            <a:noFill/>
            <a:miter lim="800000"/>
            <a:headEnd/>
            <a:tailEnd/>
          </a:ln>
          <a:effectLst/>
        </p:spPr>
        <p:txBody>
          <a:bodyPr wrap="none">
            <a:spAutoFit/>
          </a:bodyPr>
          <a:lstStyle/>
          <a:p>
            <a:pPr marL="1600200" indent="-228600" algn="l">
              <a:buFont typeface="Arial" charset="0"/>
              <a:buNone/>
            </a:pPr>
            <a:r>
              <a:rPr lang="en-US"/>
              <a:t>FAR 13.305</a:t>
            </a:r>
          </a:p>
          <a:p>
            <a:pPr marL="1600200" indent="-228600" algn="l">
              <a:buFont typeface="Arial" charset="0"/>
              <a:buNone/>
            </a:pP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fld id="{94BD8208-B3A2-4EB4-BC7F-E25163137A6A}" type="slidenum">
              <a:rPr lang="en-US"/>
              <a:pPr/>
              <a:t>31</a:t>
            </a:fld>
            <a:endParaRPr lang="en-US"/>
          </a:p>
        </p:txBody>
      </p:sp>
      <p:sp>
        <p:nvSpPr>
          <p:cNvPr id="117762" name="Rectangle 2"/>
          <p:cNvSpPr>
            <a:spLocks noGrp="1" noChangeArrowheads="1"/>
          </p:cNvSpPr>
          <p:nvPr>
            <p:ph type="title"/>
          </p:nvPr>
        </p:nvSpPr>
        <p:spPr/>
        <p:txBody>
          <a:bodyPr/>
          <a:lstStyle/>
          <a:p>
            <a:r>
              <a:rPr lang="en-US" sz="3200" u="sng"/>
              <a:t>Imprest Funds</a:t>
            </a:r>
            <a:r>
              <a:rPr lang="en-US" sz="3200"/>
              <a:t> </a:t>
            </a:r>
            <a:r>
              <a:rPr lang="en-US" sz="3200" b="0"/>
              <a:t>&amp; Third Party Drafts</a:t>
            </a:r>
            <a:r>
              <a:rPr lang="en-US" sz="3200"/>
              <a:t>…</a:t>
            </a:r>
          </a:p>
        </p:txBody>
      </p:sp>
      <p:sp>
        <p:nvSpPr>
          <p:cNvPr id="117763" name="Rectangle 3"/>
          <p:cNvSpPr>
            <a:spLocks noGrp="1" noChangeArrowheads="1"/>
          </p:cNvSpPr>
          <p:nvPr>
            <p:ph type="body" idx="1"/>
          </p:nvPr>
        </p:nvSpPr>
        <p:spPr/>
        <p:txBody>
          <a:bodyPr/>
          <a:lstStyle/>
          <a:p>
            <a:r>
              <a:rPr lang="en-US"/>
              <a:t> </a:t>
            </a:r>
            <a:r>
              <a:rPr lang="en-US" sz="2000" b="0"/>
              <a:t>An </a:t>
            </a:r>
            <a:r>
              <a:rPr lang="en-US" sz="2000"/>
              <a:t>imprest fund</a:t>
            </a:r>
            <a:r>
              <a:rPr lang="en-US" sz="2000" b="0"/>
              <a:t> is a fixed-cash or petty-cash fund in the form of currency or coin that has been advanced as Funds Held Outside of Treasury. The imprest fund cash is charged to a specific appropriation account by a Government agency official to an authorized cashier for cash payment or other cash requirement as specifically authorized. The fund may be of a revolving type, replenished to the fixed amount as spent or used, or may be of a stationary nature such as a change-making fund.</a:t>
            </a:r>
          </a:p>
        </p:txBody>
      </p:sp>
      <p:sp>
        <p:nvSpPr>
          <p:cNvPr id="117765" name="Rectangle 5"/>
          <p:cNvSpPr>
            <a:spLocks noChangeArrowheads="1"/>
          </p:cNvSpPr>
          <p:nvPr/>
        </p:nvSpPr>
        <p:spPr bwMode="auto">
          <a:xfrm>
            <a:off x="8502650" y="381000"/>
            <a:ext cx="641350" cy="641350"/>
          </a:xfrm>
          <a:prstGeom prst="rect">
            <a:avLst/>
          </a:prstGeom>
          <a:noFill/>
          <a:ln w="9525">
            <a:noFill/>
            <a:miter lim="800000"/>
            <a:headEnd/>
            <a:tailEnd/>
          </a:ln>
          <a:effectLst/>
        </p:spPr>
        <p:txBody>
          <a:bodyPr>
            <a:spAutoFit/>
          </a:bodyPr>
          <a:lstStyle/>
          <a:p>
            <a:pPr algn="l" eaLnBrk="0" hangingPunct="0">
              <a:spcBef>
                <a:spcPct val="0"/>
              </a:spcBef>
              <a:buFontTx/>
              <a:buNone/>
            </a:pPr>
            <a:endParaRPr lang="en-US" sz="3600" b="1">
              <a:latin typeface="Times New Roman" pitchFamily="18" charset="0"/>
            </a:endParaRPr>
          </a:p>
        </p:txBody>
      </p:sp>
      <p:pic>
        <p:nvPicPr>
          <p:cNvPr id="117766" name="Picture 6" descr="MCj02120870000[1]"/>
          <p:cNvPicPr>
            <a:picLocks noChangeAspect="1" noChangeArrowheads="1"/>
          </p:cNvPicPr>
          <p:nvPr/>
        </p:nvPicPr>
        <p:blipFill>
          <a:blip r:embed="rId2" cstate="print"/>
          <a:srcRect/>
          <a:stretch>
            <a:fillRect/>
          </a:stretch>
        </p:blipFill>
        <p:spPr bwMode="auto">
          <a:xfrm>
            <a:off x="863600" y="3989388"/>
            <a:ext cx="1814513" cy="1601787"/>
          </a:xfrm>
          <a:prstGeom prst="rect">
            <a:avLst/>
          </a:prstGeom>
          <a:noFill/>
        </p:spPr>
      </p:pic>
      <p:pic>
        <p:nvPicPr>
          <p:cNvPr id="117767" name="Picture 7" descr="MCj04316440000[1]"/>
          <p:cNvPicPr>
            <a:picLocks noChangeAspect="1" noChangeArrowheads="1"/>
          </p:cNvPicPr>
          <p:nvPr/>
        </p:nvPicPr>
        <p:blipFill>
          <a:blip r:embed="rId3" cstate="print"/>
          <a:srcRect/>
          <a:stretch>
            <a:fillRect/>
          </a:stretch>
        </p:blipFill>
        <p:spPr bwMode="auto">
          <a:xfrm>
            <a:off x="2362200" y="4343400"/>
            <a:ext cx="2279650" cy="1714500"/>
          </a:xfrm>
          <a:prstGeom prst="rect">
            <a:avLst/>
          </a:prstGeom>
          <a:noFill/>
        </p:spPr>
      </p:pic>
      <p:sp>
        <p:nvSpPr>
          <p:cNvPr id="117768" name="Text Box 8"/>
          <p:cNvSpPr txBox="1">
            <a:spLocks noChangeArrowheads="1"/>
          </p:cNvSpPr>
          <p:nvPr/>
        </p:nvSpPr>
        <p:spPr bwMode="auto">
          <a:xfrm>
            <a:off x="2362200" y="4572000"/>
            <a:ext cx="1166813" cy="244475"/>
          </a:xfrm>
          <a:prstGeom prst="rect">
            <a:avLst/>
          </a:prstGeom>
          <a:noFill/>
          <a:ln w="9525">
            <a:noFill/>
            <a:miter lim="800000"/>
            <a:headEnd/>
            <a:tailEnd/>
          </a:ln>
          <a:effectLst/>
        </p:spPr>
        <p:txBody>
          <a:bodyPr>
            <a:spAutoFit/>
          </a:bodyPr>
          <a:lstStyle/>
          <a:p>
            <a:pPr algn="l" eaLnBrk="0" hangingPunct="0">
              <a:spcBef>
                <a:spcPct val="0"/>
              </a:spcBef>
              <a:buFontTx/>
              <a:buNone/>
            </a:pPr>
            <a:r>
              <a:rPr lang="en-US" sz="1000" b="1">
                <a:latin typeface="Times New Roman" pitchFamily="18" charset="0"/>
              </a:rPr>
              <a:t>Cash  please!</a:t>
            </a:r>
          </a:p>
        </p:txBody>
      </p:sp>
      <p:sp>
        <p:nvSpPr>
          <p:cNvPr id="117769" name="Text Box 9"/>
          <p:cNvSpPr txBox="1">
            <a:spLocks noChangeArrowheads="1"/>
          </p:cNvSpPr>
          <p:nvPr/>
        </p:nvSpPr>
        <p:spPr bwMode="auto">
          <a:xfrm>
            <a:off x="3352800" y="4849813"/>
            <a:ext cx="311150" cy="396875"/>
          </a:xfrm>
          <a:prstGeom prst="rect">
            <a:avLst/>
          </a:prstGeom>
          <a:noFill/>
          <a:ln w="9525">
            <a:noFill/>
            <a:miter lim="800000"/>
            <a:headEnd/>
            <a:tailEnd/>
          </a:ln>
          <a:effectLst/>
        </p:spPr>
        <p:txBody>
          <a:bodyPr wrap="none">
            <a:spAutoFit/>
          </a:bodyPr>
          <a:lstStyle/>
          <a:p>
            <a:pPr algn="l" eaLnBrk="0" hangingPunct="0">
              <a:spcBef>
                <a:spcPct val="0"/>
              </a:spcBef>
              <a:buFontTx/>
              <a:buNone/>
            </a:pPr>
            <a:r>
              <a:rPr lang="en-US">
                <a:latin typeface="Times New Roman" pitchFamily="18" charset="0"/>
              </a:rPr>
              <a:t>o</a:t>
            </a:r>
          </a:p>
        </p:txBody>
      </p:sp>
      <p:sp>
        <p:nvSpPr>
          <p:cNvPr id="117770" name="Text Box 10"/>
          <p:cNvSpPr txBox="1">
            <a:spLocks noChangeArrowheads="1"/>
          </p:cNvSpPr>
          <p:nvPr/>
        </p:nvSpPr>
        <p:spPr bwMode="auto">
          <a:xfrm>
            <a:off x="3641725" y="4891088"/>
            <a:ext cx="311150" cy="396875"/>
          </a:xfrm>
          <a:prstGeom prst="rect">
            <a:avLst/>
          </a:prstGeom>
          <a:noFill/>
          <a:ln w="9525">
            <a:noFill/>
            <a:miter lim="800000"/>
            <a:headEnd/>
            <a:tailEnd/>
          </a:ln>
          <a:effectLst/>
        </p:spPr>
        <p:txBody>
          <a:bodyPr wrap="none">
            <a:spAutoFit/>
          </a:bodyPr>
          <a:lstStyle/>
          <a:p>
            <a:pPr algn="l" eaLnBrk="0" hangingPunct="0">
              <a:spcBef>
                <a:spcPct val="0"/>
              </a:spcBef>
              <a:buFontTx/>
              <a:buNone/>
            </a:pPr>
            <a:r>
              <a:rPr lang="en-US">
                <a:latin typeface="Times New Roman" pitchFamily="18" charset="0"/>
              </a:rPr>
              <a:t>o</a:t>
            </a:r>
          </a:p>
        </p:txBody>
      </p:sp>
      <p:pic>
        <p:nvPicPr>
          <p:cNvPr id="117771" name="Picture 11" descr="MCj03962900000[1]"/>
          <p:cNvPicPr>
            <a:picLocks noChangeAspect="1" noChangeArrowheads="1"/>
          </p:cNvPicPr>
          <p:nvPr/>
        </p:nvPicPr>
        <p:blipFill>
          <a:blip r:embed="rId4" cstate="print"/>
          <a:srcRect/>
          <a:stretch>
            <a:fillRect/>
          </a:stretch>
        </p:blipFill>
        <p:spPr bwMode="auto">
          <a:xfrm>
            <a:off x="2438400" y="5486400"/>
            <a:ext cx="900113" cy="93027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ADBCC4BE-EE5F-436E-91CF-1E1C96193EF7}" type="slidenum">
              <a:rPr lang="en-US"/>
              <a:pPr/>
              <a:t>32</a:t>
            </a:fld>
            <a:endParaRPr lang="en-US"/>
          </a:p>
        </p:txBody>
      </p:sp>
      <p:sp>
        <p:nvSpPr>
          <p:cNvPr id="118786" name="Rectangle 2"/>
          <p:cNvSpPr>
            <a:spLocks noGrp="1" noChangeArrowheads="1"/>
          </p:cNvSpPr>
          <p:nvPr>
            <p:ph type="title"/>
          </p:nvPr>
        </p:nvSpPr>
        <p:spPr>
          <a:xfrm>
            <a:off x="990600" y="76200"/>
            <a:ext cx="8153400" cy="914400"/>
          </a:xfrm>
        </p:spPr>
        <p:txBody>
          <a:bodyPr/>
          <a:lstStyle/>
          <a:p>
            <a:r>
              <a:rPr lang="en-US" sz="3200" b="0"/>
              <a:t>Imprest Funds</a:t>
            </a:r>
            <a:r>
              <a:rPr lang="en-US" sz="3200"/>
              <a:t> </a:t>
            </a:r>
            <a:r>
              <a:rPr lang="en-US" sz="3200" b="0"/>
              <a:t>&amp; </a:t>
            </a:r>
            <a:r>
              <a:rPr lang="en-US" sz="3200" u="sng"/>
              <a:t>Third Party Drafts</a:t>
            </a:r>
            <a:r>
              <a:rPr lang="en-US" sz="3200"/>
              <a:t>…</a:t>
            </a:r>
          </a:p>
        </p:txBody>
      </p:sp>
      <p:sp>
        <p:nvSpPr>
          <p:cNvPr id="118787" name="Rectangle 3"/>
          <p:cNvSpPr>
            <a:spLocks noGrp="1" noChangeArrowheads="1"/>
          </p:cNvSpPr>
          <p:nvPr>
            <p:ph type="body" idx="1"/>
          </p:nvPr>
        </p:nvSpPr>
        <p:spPr/>
        <p:txBody>
          <a:bodyPr/>
          <a:lstStyle/>
          <a:p>
            <a:pPr>
              <a:buFontTx/>
              <a:buNone/>
            </a:pPr>
            <a:r>
              <a:rPr lang="en-US" sz="2000" b="0"/>
              <a:t> </a:t>
            </a:r>
          </a:p>
        </p:txBody>
      </p:sp>
      <p:sp>
        <p:nvSpPr>
          <p:cNvPr id="118789" name="Rectangle 5"/>
          <p:cNvSpPr>
            <a:spLocks noChangeArrowheads="1"/>
          </p:cNvSpPr>
          <p:nvPr/>
        </p:nvSpPr>
        <p:spPr bwMode="auto">
          <a:xfrm>
            <a:off x="8502650" y="381000"/>
            <a:ext cx="641350" cy="641350"/>
          </a:xfrm>
          <a:prstGeom prst="rect">
            <a:avLst/>
          </a:prstGeom>
          <a:noFill/>
          <a:ln w="9525">
            <a:noFill/>
            <a:miter lim="800000"/>
            <a:headEnd/>
            <a:tailEnd/>
          </a:ln>
          <a:effectLst/>
        </p:spPr>
        <p:txBody>
          <a:bodyPr>
            <a:spAutoFit/>
          </a:bodyPr>
          <a:lstStyle/>
          <a:p>
            <a:pPr algn="l" eaLnBrk="0" hangingPunct="0">
              <a:spcBef>
                <a:spcPct val="0"/>
              </a:spcBef>
              <a:buFontTx/>
              <a:buNone/>
            </a:pPr>
            <a:endParaRPr lang="en-US" sz="3600" b="1">
              <a:latin typeface="Times New Roman" pitchFamily="18" charset="0"/>
            </a:endParaRPr>
          </a:p>
        </p:txBody>
      </p:sp>
      <p:sp>
        <p:nvSpPr>
          <p:cNvPr id="118796" name="Rectangle 12"/>
          <p:cNvSpPr>
            <a:spLocks noChangeArrowheads="1"/>
          </p:cNvSpPr>
          <p:nvPr/>
        </p:nvSpPr>
        <p:spPr bwMode="auto">
          <a:xfrm>
            <a:off x="381000" y="2667000"/>
            <a:ext cx="8305800" cy="2225675"/>
          </a:xfrm>
          <a:prstGeom prst="rect">
            <a:avLst/>
          </a:prstGeom>
          <a:noFill/>
          <a:ln w="9525">
            <a:noFill/>
            <a:miter lim="800000"/>
            <a:headEnd/>
            <a:tailEnd/>
          </a:ln>
          <a:effectLst/>
        </p:spPr>
        <p:txBody>
          <a:bodyPr>
            <a:spAutoFit/>
          </a:bodyPr>
          <a:lstStyle/>
          <a:p>
            <a:pPr algn="l" eaLnBrk="0" hangingPunct="0">
              <a:spcBef>
                <a:spcPct val="0"/>
              </a:spcBef>
              <a:buFontTx/>
              <a:buNone/>
            </a:pPr>
            <a:r>
              <a:rPr lang="en-US"/>
              <a:t> Third party drafts are check-like payment instruments used by a Federal agency, drawn against and paid by an outside-the-government service provider that may be a financial institution. After the drafts,</a:t>
            </a:r>
          </a:p>
          <a:p>
            <a:pPr algn="l" eaLnBrk="0" hangingPunct="0">
              <a:spcBef>
                <a:spcPct val="0"/>
              </a:spcBef>
              <a:buFontTx/>
              <a:buNone/>
            </a:pPr>
            <a:r>
              <a:rPr lang="en-US"/>
              <a:t>which have been furnished by the service provider, are issued by the agency and presented at the service provider’s financial institution, the service provider bills the agency for the amount of the drafts</a:t>
            </a:r>
          </a:p>
          <a:p>
            <a:pPr algn="l" eaLnBrk="0" hangingPunct="0">
              <a:spcBef>
                <a:spcPct val="0"/>
              </a:spcBef>
              <a:buFontTx/>
              <a:buNone/>
            </a:pPr>
            <a:r>
              <a:rPr lang="en-US"/>
              <a:t>plus the service fees.</a:t>
            </a:r>
          </a:p>
        </p:txBody>
      </p:sp>
      <p:sp>
        <p:nvSpPr>
          <p:cNvPr id="118797" name="Text Box 13"/>
          <p:cNvSpPr txBox="1">
            <a:spLocks noChangeArrowheads="1"/>
          </p:cNvSpPr>
          <p:nvPr/>
        </p:nvSpPr>
        <p:spPr bwMode="auto">
          <a:xfrm>
            <a:off x="381000" y="1447800"/>
            <a:ext cx="8001000" cy="701675"/>
          </a:xfrm>
          <a:prstGeom prst="rect">
            <a:avLst/>
          </a:prstGeom>
          <a:noFill/>
          <a:ln w="9525">
            <a:noFill/>
            <a:miter lim="800000"/>
            <a:headEnd/>
            <a:tailEnd/>
          </a:ln>
          <a:effectLst/>
        </p:spPr>
        <p:txBody>
          <a:bodyPr>
            <a:spAutoFit/>
          </a:bodyPr>
          <a:lstStyle/>
          <a:p>
            <a:pPr algn="l" eaLnBrk="0" hangingPunct="0">
              <a:spcBef>
                <a:spcPct val="0"/>
              </a:spcBef>
              <a:buFontTx/>
              <a:buChar char="•"/>
            </a:pPr>
            <a:r>
              <a:rPr lang="en-US" b="1"/>
              <a:t>Third party draft -</a:t>
            </a:r>
            <a:r>
              <a:rPr lang="en-US"/>
              <a:t> means an agency bank draft, similar to a check, that is used to acquire and to pay for supplies and services. </a:t>
            </a:r>
          </a:p>
        </p:txBody>
      </p:sp>
      <p:pic>
        <p:nvPicPr>
          <p:cNvPr id="118799" name="Picture 15" descr="MCj03570590000[1]"/>
          <p:cNvPicPr>
            <a:picLocks noChangeAspect="1" noChangeArrowheads="1"/>
          </p:cNvPicPr>
          <p:nvPr/>
        </p:nvPicPr>
        <p:blipFill>
          <a:blip r:embed="rId2" cstate="print"/>
          <a:srcRect/>
          <a:stretch>
            <a:fillRect/>
          </a:stretch>
        </p:blipFill>
        <p:spPr bwMode="auto">
          <a:xfrm>
            <a:off x="3617913" y="4724400"/>
            <a:ext cx="1763712" cy="181292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0"/>
          </p:nvPr>
        </p:nvSpPr>
        <p:spPr/>
        <p:txBody>
          <a:bodyPr/>
          <a:lstStyle/>
          <a:p>
            <a:fld id="{FF14FC30-34AA-49AA-9A0A-40123F053E17}" type="slidenum">
              <a:rPr lang="en-US"/>
              <a:pPr/>
              <a:t>33</a:t>
            </a:fld>
            <a:endParaRPr lang="en-US"/>
          </a:p>
        </p:txBody>
      </p:sp>
      <p:sp>
        <p:nvSpPr>
          <p:cNvPr id="110594" name="Rectangle 2"/>
          <p:cNvSpPr>
            <a:spLocks noGrp="1" noChangeArrowheads="1"/>
          </p:cNvSpPr>
          <p:nvPr>
            <p:ph type="title"/>
          </p:nvPr>
        </p:nvSpPr>
        <p:spPr/>
        <p:txBody>
          <a:bodyPr/>
          <a:lstStyle/>
          <a:p>
            <a:r>
              <a:rPr lang="en-US" sz="3200"/>
              <a:t>SF 44</a:t>
            </a:r>
            <a:br>
              <a:rPr lang="en-US" sz="3200"/>
            </a:br>
            <a:r>
              <a:rPr lang="en-US" sz="3200"/>
              <a:t>Purchase Order-Invoice-Voucher</a:t>
            </a:r>
          </a:p>
        </p:txBody>
      </p:sp>
      <p:sp>
        <p:nvSpPr>
          <p:cNvPr id="110595" name="Rectangle 3"/>
          <p:cNvSpPr>
            <a:spLocks noGrp="1" noChangeArrowheads="1"/>
          </p:cNvSpPr>
          <p:nvPr>
            <p:ph type="body" sz="half" idx="1"/>
          </p:nvPr>
        </p:nvSpPr>
        <p:spPr/>
        <p:txBody>
          <a:bodyPr/>
          <a:lstStyle/>
          <a:p>
            <a:pPr>
              <a:buFontTx/>
              <a:buNone/>
            </a:pPr>
            <a:r>
              <a:rPr lang="en-US" sz="2400"/>
              <a:t> </a:t>
            </a:r>
            <a:endParaRPr lang="en-US" sz="2400" b="0"/>
          </a:p>
        </p:txBody>
      </p:sp>
      <p:graphicFrame>
        <p:nvGraphicFramePr>
          <p:cNvPr id="110601" name="Object 9">
            <a:hlinkClick r:id="" action="ppaction://ole?verb=1"/>
          </p:cNvPr>
          <p:cNvGraphicFramePr>
            <a:graphicFrameLocks noGrp="1" noChangeAspect="1"/>
          </p:cNvGraphicFramePr>
          <p:nvPr>
            <p:ph sz="quarter" idx="2"/>
          </p:nvPr>
        </p:nvGraphicFramePr>
        <p:xfrm>
          <a:off x="1295400" y="3505200"/>
          <a:ext cx="1538288" cy="2581275"/>
        </p:xfrm>
        <a:graphic>
          <a:graphicData uri="http://schemas.openxmlformats.org/presentationml/2006/ole">
            <mc:AlternateContent xmlns:mc="http://schemas.openxmlformats.org/markup-compatibility/2006">
              <mc:Choice xmlns:v="urn:schemas-microsoft-com:vml" Requires="v">
                <p:oleObj spid="_x0000_s110606" name="Document" r:id="rId3" imgW="5632255" imgH="9451682" progId="Word.Document.8">
                  <p:embed/>
                </p:oleObj>
              </mc:Choice>
              <mc:Fallback>
                <p:oleObj name="Document" r:id="rId3" imgW="5632255" imgH="9451682"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505200"/>
                        <a:ext cx="1538288" cy="2581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0596" name="Picture 4" descr="MMj03567130000[1]"/>
          <p:cNvPicPr>
            <a:picLocks noChangeAspect="1" noChangeArrowheads="1" noCrop="1"/>
          </p:cNvPicPr>
          <p:nvPr/>
        </p:nvPicPr>
        <p:blipFill>
          <a:blip r:embed="rId5" cstate="print"/>
          <a:srcRect/>
          <a:stretch>
            <a:fillRect/>
          </a:stretch>
        </p:blipFill>
        <p:spPr bwMode="auto">
          <a:xfrm>
            <a:off x="7391400" y="228600"/>
            <a:ext cx="952500" cy="809625"/>
          </a:xfrm>
          <a:prstGeom prst="rect">
            <a:avLst/>
          </a:prstGeom>
          <a:noFill/>
        </p:spPr>
      </p:pic>
      <p:sp>
        <p:nvSpPr>
          <p:cNvPr id="110597" name="Rectangle 5"/>
          <p:cNvSpPr>
            <a:spLocks noChangeArrowheads="1"/>
          </p:cNvSpPr>
          <p:nvPr/>
        </p:nvSpPr>
        <p:spPr bwMode="auto">
          <a:xfrm>
            <a:off x="8305800" y="304800"/>
            <a:ext cx="641350" cy="641350"/>
          </a:xfrm>
          <a:prstGeom prst="rect">
            <a:avLst/>
          </a:prstGeom>
          <a:noFill/>
          <a:ln w="9525">
            <a:noFill/>
            <a:miter lim="800000"/>
            <a:headEnd/>
            <a:tailEnd/>
          </a:ln>
          <a:effectLst/>
        </p:spPr>
        <p:txBody>
          <a:bodyPr>
            <a:spAutoFit/>
          </a:bodyPr>
          <a:lstStyle/>
          <a:p>
            <a:pPr algn="l" eaLnBrk="0" hangingPunct="0">
              <a:spcBef>
                <a:spcPct val="0"/>
              </a:spcBef>
              <a:buFontTx/>
              <a:buNone/>
            </a:pPr>
            <a:r>
              <a:rPr lang="en-US" sz="3600" b="1">
                <a:latin typeface="Times New Roman" pitchFamily="18" charset="0"/>
              </a:rPr>
              <a:t>#5</a:t>
            </a:r>
          </a:p>
        </p:txBody>
      </p:sp>
      <p:sp>
        <p:nvSpPr>
          <p:cNvPr id="110600" name="Rectangle 8"/>
          <p:cNvSpPr>
            <a:spLocks noChangeArrowheads="1"/>
          </p:cNvSpPr>
          <p:nvPr/>
        </p:nvSpPr>
        <p:spPr bwMode="auto">
          <a:xfrm>
            <a:off x="0" y="1219200"/>
            <a:ext cx="8382000" cy="2225675"/>
          </a:xfrm>
          <a:prstGeom prst="rect">
            <a:avLst/>
          </a:prstGeom>
          <a:noFill/>
          <a:ln w="9525">
            <a:noFill/>
            <a:miter lim="800000"/>
            <a:headEnd/>
            <a:tailEnd/>
          </a:ln>
          <a:effectLst/>
        </p:spPr>
        <p:txBody>
          <a:bodyPr>
            <a:spAutoFit/>
          </a:bodyPr>
          <a:lstStyle/>
          <a:p>
            <a:pPr algn="l" eaLnBrk="0" hangingPunct="0">
              <a:spcBef>
                <a:spcPct val="0"/>
              </a:spcBef>
              <a:buFontTx/>
              <a:buNone/>
            </a:pPr>
            <a:r>
              <a:rPr lang="en-US" b="1"/>
              <a:t>The SF 44, Purchase Order -- Invoice -- Voucher, is a multipurpose pocket-size purchase order form designed primarily for on-the-spot, over-the-counter purchases of supplies and nonpersonal services while away from the purchasing office or at isolated activities (especially disaster and Contingency operations). It’s an all-in-one document. Can be used as a receiving report, invoice, and public voucher.</a:t>
            </a:r>
          </a:p>
        </p:txBody>
      </p:sp>
      <p:graphicFrame>
        <p:nvGraphicFramePr>
          <p:cNvPr id="110603" name="Object 11">
            <a:hlinkClick r:id="" action="ppaction://ole?verb=0"/>
          </p:cNvPr>
          <p:cNvGraphicFramePr>
            <a:graphicFrameLocks noGrp="1" noChangeAspect="1"/>
          </p:cNvGraphicFramePr>
          <p:nvPr>
            <p:ph sz="quarter" idx="3"/>
          </p:nvPr>
        </p:nvGraphicFramePr>
        <p:xfrm>
          <a:off x="4724400" y="3124200"/>
          <a:ext cx="3505200" cy="3200400"/>
        </p:xfrm>
        <a:graphic>
          <a:graphicData uri="http://schemas.openxmlformats.org/presentationml/2006/ole">
            <mc:AlternateContent xmlns:mc="http://schemas.openxmlformats.org/markup-compatibility/2006">
              <mc:Choice xmlns:v="urn:schemas-microsoft-com:vml" Requires="v">
                <p:oleObj spid="_x0000_s110607" name="Acrobat Document" r:id="rId6" imgW="5830114" imgH="7542857" progId="AcroExch.Document.7">
                  <p:embed/>
                </p:oleObj>
              </mc:Choice>
              <mc:Fallback>
                <p:oleObj name="Acrobat Document" r:id="rId6" imgW="5830114" imgH="7542857" progId="AcroExch.Document.7">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3124200"/>
                        <a:ext cx="3505200" cy="320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605" name="Text Box 13"/>
          <p:cNvSpPr txBox="1">
            <a:spLocks noChangeArrowheads="1"/>
          </p:cNvSpPr>
          <p:nvPr/>
        </p:nvSpPr>
        <p:spPr bwMode="auto">
          <a:xfrm>
            <a:off x="2133600" y="6019800"/>
            <a:ext cx="4694238" cy="396875"/>
          </a:xfrm>
          <a:prstGeom prst="rect">
            <a:avLst/>
          </a:prstGeom>
          <a:noFill/>
          <a:ln w="9525" algn="ctr">
            <a:noFill/>
            <a:miter lim="800000"/>
            <a:headEnd/>
            <a:tailEnd/>
          </a:ln>
          <a:effectLst/>
        </p:spPr>
        <p:txBody>
          <a:bodyPr wrap="none">
            <a:spAutoFit/>
          </a:bodyPr>
          <a:lstStyle/>
          <a:p>
            <a:pPr marL="228600" indent="-228600" algn="l">
              <a:buFont typeface="Arial" charset="0"/>
              <a:buNone/>
            </a:pPr>
            <a:r>
              <a:rPr lang="en-US" b="1"/>
              <a:t>Double click on either item to enlarge</a:t>
            </a:r>
          </a:p>
        </p:txBody>
      </p:sp>
      <p:sp>
        <p:nvSpPr>
          <p:cNvPr id="110606" name="Text Box 14"/>
          <p:cNvSpPr txBox="1">
            <a:spLocks noChangeArrowheads="1"/>
          </p:cNvSpPr>
          <p:nvPr/>
        </p:nvSpPr>
        <p:spPr bwMode="auto">
          <a:xfrm>
            <a:off x="2133600" y="6477000"/>
            <a:ext cx="2911475" cy="762000"/>
          </a:xfrm>
          <a:prstGeom prst="rect">
            <a:avLst/>
          </a:prstGeom>
          <a:noFill/>
          <a:ln w="9525" algn="ctr">
            <a:noFill/>
            <a:miter lim="800000"/>
            <a:headEnd/>
            <a:tailEnd/>
          </a:ln>
          <a:effectLst/>
        </p:spPr>
        <p:txBody>
          <a:bodyPr wrap="none">
            <a:spAutoFit/>
          </a:bodyPr>
          <a:lstStyle/>
          <a:p>
            <a:pPr marL="1600200" indent="-228600" algn="l">
              <a:buFont typeface="Arial" charset="0"/>
              <a:buNone/>
            </a:pPr>
            <a:r>
              <a:rPr lang="en-US"/>
              <a:t>FAR 13.306</a:t>
            </a:r>
          </a:p>
          <a:p>
            <a:pPr marL="1600200" indent="-228600" algn="l">
              <a:buFont typeface="Arial" charset="0"/>
              <a:buNone/>
            </a:pP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AD0C4109-22D1-41A7-9DA5-0D345494404B}" type="slidenum">
              <a:rPr lang="en-US"/>
              <a:pPr/>
              <a:t>34</a:t>
            </a:fld>
            <a:endParaRPr lang="en-US"/>
          </a:p>
        </p:txBody>
      </p:sp>
      <p:sp>
        <p:nvSpPr>
          <p:cNvPr id="113666" name="Rectangle 2"/>
          <p:cNvSpPr>
            <a:spLocks noGrp="1" noChangeArrowheads="1"/>
          </p:cNvSpPr>
          <p:nvPr>
            <p:ph type="title"/>
          </p:nvPr>
        </p:nvSpPr>
        <p:spPr/>
        <p:txBody>
          <a:bodyPr/>
          <a:lstStyle/>
          <a:p>
            <a:r>
              <a:rPr lang="en-US" sz="3200"/>
              <a:t>SF 44</a:t>
            </a:r>
            <a:br>
              <a:rPr lang="en-US" sz="3200"/>
            </a:br>
            <a:r>
              <a:rPr lang="en-US" sz="3200"/>
              <a:t>Purchase Order-Invoice-Voucher…</a:t>
            </a:r>
          </a:p>
        </p:txBody>
      </p:sp>
      <p:sp>
        <p:nvSpPr>
          <p:cNvPr id="113667" name="Rectangle 3"/>
          <p:cNvSpPr>
            <a:spLocks noGrp="1" noChangeArrowheads="1"/>
          </p:cNvSpPr>
          <p:nvPr>
            <p:ph type="body" idx="1"/>
          </p:nvPr>
        </p:nvSpPr>
        <p:spPr>
          <a:xfrm>
            <a:off x="381000" y="762000"/>
            <a:ext cx="8534400" cy="5334000"/>
          </a:xfrm>
        </p:spPr>
        <p:txBody>
          <a:bodyPr/>
          <a:lstStyle/>
          <a:p>
            <a:pPr>
              <a:buFontTx/>
              <a:buNone/>
            </a:pPr>
            <a:r>
              <a:rPr lang="en-US"/>
              <a:t> </a:t>
            </a:r>
            <a:endParaRPr lang="en-US" b="0"/>
          </a:p>
        </p:txBody>
      </p:sp>
      <p:sp>
        <p:nvSpPr>
          <p:cNvPr id="113669" name="Rectangle 5"/>
          <p:cNvSpPr>
            <a:spLocks noChangeArrowheads="1"/>
          </p:cNvSpPr>
          <p:nvPr/>
        </p:nvSpPr>
        <p:spPr bwMode="auto">
          <a:xfrm>
            <a:off x="8305800" y="304800"/>
            <a:ext cx="641350" cy="641350"/>
          </a:xfrm>
          <a:prstGeom prst="rect">
            <a:avLst/>
          </a:prstGeom>
          <a:noFill/>
          <a:ln w="9525">
            <a:noFill/>
            <a:miter lim="800000"/>
            <a:headEnd/>
            <a:tailEnd/>
          </a:ln>
          <a:effectLst/>
        </p:spPr>
        <p:txBody>
          <a:bodyPr>
            <a:spAutoFit/>
          </a:bodyPr>
          <a:lstStyle/>
          <a:p>
            <a:pPr algn="l" eaLnBrk="0" hangingPunct="0">
              <a:spcBef>
                <a:spcPct val="0"/>
              </a:spcBef>
              <a:buFontTx/>
              <a:buNone/>
            </a:pPr>
            <a:endParaRPr lang="en-US" sz="3600" b="1">
              <a:latin typeface="Times New Roman" pitchFamily="18" charset="0"/>
            </a:endParaRPr>
          </a:p>
        </p:txBody>
      </p:sp>
      <p:sp>
        <p:nvSpPr>
          <p:cNvPr id="113670" name="Rectangle 6"/>
          <p:cNvSpPr>
            <a:spLocks noChangeArrowheads="1"/>
          </p:cNvSpPr>
          <p:nvPr/>
        </p:nvSpPr>
        <p:spPr bwMode="auto">
          <a:xfrm>
            <a:off x="304800" y="1447800"/>
            <a:ext cx="8839200" cy="4121150"/>
          </a:xfrm>
          <a:prstGeom prst="rect">
            <a:avLst/>
          </a:prstGeom>
          <a:noFill/>
          <a:ln w="9525">
            <a:noFill/>
            <a:miter lim="800000"/>
            <a:headEnd/>
            <a:tailEnd/>
          </a:ln>
          <a:effectLst/>
        </p:spPr>
        <p:txBody>
          <a:bodyPr>
            <a:spAutoFit/>
          </a:bodyPr>
          <a:lstStyle/>
          <a:p>
            <a:pPr algn="l" eaLnBrk="0" hangingPunct="0">
              <a:buFontTx/>
              <a:buChar char="•"/>
            </a:pPr>
            <a:r>
              <a:rPr lang="en-US" sz="2400" b="1"/>
              <a:t>  Order NTE Micro-purchase Threshold</a:t>
            </a:r>
            <a:r>
              <a:rPr lang="en-US" sz="2400" b="1" baseline="30000"/>
              <a:t>1</a:t>
            </a:r>
            <a:endParaRPr lang="en-US" sz="2400" b="1"/>
          </a:p>
          <a:p>
            <a:pPr lvl="1" algn="l" eaLnBrk="0" hangingPunct="0">
              <a:buFontTx/>
              <a:buChar char="-"/>
            </a:pPr>
            <a:r>
              <a:rPr lang="en-US" b="1"/>
              <a:t>unless disaster or contingency buy (&lt;= SAT)  </a:t>
            </a:r>
          </a:p>
          <a:p>
            <a:pPr lvl="1" algn="l" eaLnBrk="0" hangingPunct="0">
              <a:buFontTx/>
              <a:buNone/>
            </a:pPr>
            <a:endParaRPr lang="en-US" b="1"/>
          </a:p>
          <a:p>
            <a:pPr algn="l" eaLnBrk="0" hangingPunct="0">
              <a:buFontTx/>
              <a:buChar char="•"/>
            </a:pPr>
            <a:r>
              <a:rPr lang="en-US" sz="2400" b="1"/>
              <a:t>  Supplies or services are immediately available</a:t>
            </a:r>
          </a:p>
          <a:p>
            <a:pPr algn="l" eaLnBrk="0" hangingPunct="0">
              <a:buFontTx/>
              <a:buChar char="•"/>
            </a:pPr>
            <a:endParaRPr lang="en-US" sz="2400" b="1"/>
          </a:p>
          <a:p>
            <a:pPr algn="l" eaLnBrk="0" hangingPunct="0">
              <a:buFontTx/>
              <a:buChar char="•"/>
            </a:pPr>
            <a:r>
              <a:rPr lang="en-US" sz="2400" b="1"/>
              <a:t>  Only one delivery and one payment</a:t>
            </a:r>
          </a:p>
          <a:p>
            <a:pPr algn="l" eaLnBrk="0" hangingPunct="0">
              <a:buFontTx/>
              <a:buChar char="•"/>
            </a:pPr>
            <a:endParaRPr lang="en-US" sz="2400" b="1"/>
          </a:p>
          <a:p>
            <a:pPr algn="l" eaLnBrk="0" hangingPunct="0">
              <a:buFontTx/>
              <a:buChar char="•"/>
            </a:pPr>
            <a:r>
              <a:rPr lang="en-US" sz="2400" b="1"/>
              <a:t>  No clauses</a:t>
            </a:r>
          </a:p>
          <a:p>
            <a:pPr algn="l" eaLnBrk="0" hangingPunct="0">
              <a:buFontTx/>
              <a:buNone/>
            </a:pPr>
            <a:endParaRPr lang="en-US" sz="2400" b="1"/>
          </a:p>
          <a:p>
            <a:pPr algn="l" eaLnBrk="0" hangingPunct="0">
              <a:spcBef>
                <a:spcPct val="0"/>
              </a:spcBef>
              <a:buFontTx/>
              <a:buNone/>
            </a:pPr>
            <a:endParaRPr lang="en-US" b="1"/>
          </a:p>
        </p:txBody>
      </p:sp>
      <p:sp>
        <p:nvSpPr>
          <p:cNvPr id="113672" name="Text Box 8"/>
          <p:cNvSpPr txBox="1">
            <a:spLocks noChangeArrowheads="1"/>
          </p:cNvSpPr>
          <p:nvPr/>
        </p:nvSpPr>
        <p:spPr bwMode="auto">
          <a:xfrm>
            <a:off x="669925" y="5726113"/>
            <a:ext cx="1555750" cy="396875"/>
          </a:xfrm>
          <a:prstGeom prst="rect">
            <a:avLst/>
          </a:prstGeom>
          <a:noFill/>
          <a:ln w="9525" algn="ctr">
            <a:noFill/>
            <a:miter lim="800000"/>
            <a:headEnd/>
            <a:tailEnd/>
          </a:ln>
          <a:effectLst/>
        </p:spPr>
        <p:txBody>
          <a:bodyPr wrap="none">
            <a:spAutoFit/>
          </a:bodyPr>
          <a:lstStyle/>
          <a:p>
            <a:pPr marL="1600200" indent="-228600">
              <a:buFont typeface="Arial" charset="0"/>
              <a:buNone/>
            </a:pPr>
            <a:endParaRPr lang="en-US"/>
          </a:p>
        </p:txBody>
      </p:sp>
      <p:sp>
        <p:nvSpPr>
          <p:cNvPr id="113673" name="Text Box 9"/>
          <p:cNvSpPr txBox="1">
            <a:spLocks noChangeArrowheads="1"/>
          </p:cNvSpPr>
          <p:nvPr/>
        </p:nvSpPr>
        <p:spPr bwMode="auto">
          <a:xfrm>
            <a:off x="-762000" y="5170488"/>
            <a:ext cx="4357688" cy="1687512"/>
          </a:xfrm>
          <a:prstGeom prst="rect">
            <a:avLst/>
          </a:prstGeom>
          <a:noFill/>
          <a:ln w="9525" algn="ctr">
            <a:noFill/>
            <a:miter lim="800000"/>
            <a:headEnd/>
            <a:tailEnd/>
          </a:ln>
          <a:effectLst/>
        </p:spPr>
        <p:txBody>
          <a:bodyPr wrap="none">
            <a:spAutoFit/>
          </a:bodyPr>
          <a:lstStyle/>
          <a:p>
            <a:pPr marL="1600200" indent="-228600" algn="l">
              <a:buFont typeface="Arial" charset="0"/>
              <a:buNone/>
            </a:pPr>
            <a:r>
              <a:rPr lang="en-US" sz="1800" baseline="30000"/>
              <a:t>1</a:t>
            </a:r>
            <a:r>
              <a:rPr lang="en-US" sz="1800" u="sng"/>
              <a:t>Micro-purchase Threshold</a:t>
            </a:r>
            <a:r>
              <a:rPr lang="en-US" sz="1800"/>
              <a:t>:</a:t>
            </a:r>
          </a:p>
          <a:p>
            <a:pPr marL="1600200" indent="-228600" algn="l">
              <a:buFont typeface="Arial" charset="0"/>
              <a:buNone/>
            </a:pPr>
            <a:r>
              <a:rPr lang="en-US" sz="1800"/>
              <a:t>  $2,000 for Construction </a:t>
            </a:r>
          </a:p>
          <a:p>
            <a:pPr lvl="1" algn="l">
              <a:buFont typeface="Arial" charset="0"/>
              <a:buNone/>
            </a:pPr>
            <a:r>
              <a:rPr lang="en-US" sz="1800"/>
              <a:t>                 $2,500 for Services</a:t>
            </a:r>
          </a:p>
          <a:p>
            <a:pPr lvl="1" algn="l">
              <a:buFont typeface="Arial" charset="0"/>
              <a:buNone/>
            </a:pPr>
            <a:r>
              <a:rPr lang="en-US" sz="1800"/>
              <a:t>                 $3000  for Supplies</a:t>
            </a:r>
          </a:p>
          <a:p>
            <a:pPr marL="1600200" indent="-228600" algn="l">
              <a:buFont typeface="Arial" charset="0"/>
              <a:buNone/>
            </a:pPr>
            <a:endParaRPr lang="en-US"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C4A7593-F4B1-4C4A-8123-AF1581B9A18A}" type="slidenum">
              <a:rPr lang="en-US"/>
              <a:pPr/>
              <a:t>35</a:t>
            </a:fld>
            <a:endParaRPr lang="en-US"/>
          </a:p>
        </p:txBody>
      </p:sp>
      <p:sp>
        <p:nvSpPr>
          <p:cNvPr id="56322" name="Rectangle 2"/>
          <p:cNvSpPr>
            <a:spLocks noGrp="1" noChangeArrowheads="1"/>
          </p:cNvSpPr>
          <p:nvPr>
            <p:ph type="title"/>
          </p:nvPr>
        </p:nvSpPr>
        <p:spPr/>
        <p:txBody>
          <a:bodyPr/>
          <a:lstStyle/>
          <a:p>
            <a:pPr algn="ctr"/>
            <a:r>
              <a:rPr lang="en-US"/>
              <a:t>Summary</a:t>
            </a:r>
          </a:p>
        </p:txBody>
      </p:sp>
      <p:sp>
        <p:nvSpPr>
          <p:cNvPr id="56323" name="Rectangle 3"/>
          <p:cNvSpPr>
            <a:spLocks noGrp="1" noChangeArrowheads="1"/>
          </p:cNvSpPr>
          <p:nvPr>
            <p:ph type="body" idx="1"/>
          </p:nvPr>
        </p:nvSpPr>
        <p:spPr/>
        <p:txBody>
          <a:bodyPr/>
          <a:lstStyle/>
          <a:p>
            <a:pPr>
              <a:lnSpc>
                <a:spcPct val="90000"/>
              </a:lnSpc>
            </a:pPr>
            <a:r>
              <a:rPr lang="en-US"/>
              <a:t>Simplified Acquisition Procedures	</a:t>
            </a:r>
          </a:p>
          <a:p>
            <a:pPr lvl="1">
              <a:lnSpc>
                <a:spcPct val="90000"/>
              </a:lnSpc>
            </a:pPr>
            <a:r>
              <a:rPr lang="en-US"/>
              <a:t>Five (5) Acquisition Procedures prescribed in FAR 13</a:t>
            </a:r>
          </a:p>
          <a:p>
            <a:pPr lvl="1">
              <a:lnSpc>
                <a:spcPct val="90000"/>
              </a:lnSpc>
            </a:pPr>
            <a:endParaRPr lang="en-US"/>
          </a:p>
          <a:p>
            <a:pPr lvl="1">
              <a:lnSpc>
                <a:spcPct val="90000"/>
              </a:lnSpc>
            </a:pPr>
            <a:r>
              <a:rPr lang="en-US"/>
              <a:t>For well-defined requirements</a:t>
            </a:r>
          </a:p>
          <a:p>
            <a:pPr lvl="1">
              <a:lnSpc>
                <a:spcPct val="90000"/>
              </a:lnSpc>
            </a:pPr>
            <a:endParaRPr lang="en-US"/>
          </a:p>
          <a:p>
            <a:pPr lvl="1">
              <a:lnSpc>
                <a:spcPct val="90000"/>
              </a:lnSpc>
            </a:pPr>
            <a:r>
              <a:rPr lang="en-US"/>
              <a:t>No other procurement instrument in place or mandated to fill requirement</a:t>
            </a:r>
          </a:p>
          <a:p>
            <a:pPr lvl="1">
              <a:lnSpc>
                <a:spcPct val="90000"/>
              </a:lnSpc>
            </a:pPr>
            <a:endParaRPr lang="en-US"/>
          </a:p>
          <a:p>
            <a:pPr lvl="1">
              <a:lnSpc>
                <a:spcPct val="90000"/>
              </a:lnSpc>
            </a:pPr>
            <a:r>
              <a:rPr lang="en-US"/>
              <a:t>Faster and more administratively economical than other acquisition methods</a:t>
            </a:r>
          </a:p>
          <a:p>
            <a:pPr lvl="1">
              <a:lnSpc>
                <a:spcPct val="90000"/>
              </a:lnSpc>
            </a:pPr>
            <a:endParaRPr lang="en-US"/>
          </a:p>
          <a:p>
            <a:pPr lvl="1">
              <a:lnSpc>
                <a:spcPct val="90000"/>
              </a:lnSpc>
            </a:pPr>
            <a:r>
              <a:rPr lang="en-US"/>
              <a:t>Promote small businesses (SB)</a:t>
            </a:r>
          </a:p>
          <a:p>
            <a:pPr lvl="2">
              <a:lnSpc>
                <a:spcPct val="90000"/>
              </a:lnSpc>
            </a:pPr>
            <a:r>
              <a:rPr lang="en-US" sz="1800"/>
              <a:t>Full SB set-aside for acquisitions &lt; Micro-purchase to $100K (SAT)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p>
            <a:fld id="{D46C65D2-9D84-4CE7-924C-81F4F6BDFD66}" type="slidenum">
              <a:rPr lang="en-US"/>
              <a:pPr/>
              <a:t>36</a:t>
            </a:fld>
            <a:endParaRPr lang="en-US"/>
          </a:p>
        </p:txBody>
      </p:sp>
      <p:sp>
        <p:nvSpPr>
          <p:cNvPr id="133123" name="Rectangle 3"/>
          <p:cNvSpPr>
            <a:spLocks noGrp="1" noChangeArrowheads="1"/>
          </p:cNvSpPr>
          <p:nvPr>
            <p:ph type="title"/>
          </p:nvPr>
        </p:nvSpPr>
        <p:spPr>
          <a:xfrm>
            <a:off x="1371600" y="0"/>
            <a:ext cx="9144000" cy="1104900"/>
          </a:xfrm>
        </p:spPr>
        <p:txBody>
          <a:bodyPr/>
          <a:lstStyle/>
          <a:p>
            <a:r>
              <a:rPr lang="en-US"/>
              <a:t>Government-Wide </a:t>
            </a:r>
            <a:br>
              <a:rPr lang="en-US"/>
            </a:br>
            <a:r>
              <a:rPr lang="en-US"/>
              <a:t>Purchase Card Program</a:t>
            </a:r>
            <a:r>
              <a:rPr lang="en-US" b="0"/>
              <a:t> </a:t>
            </a:r>
            <a:endParaRPr lang="en-US" sz="7200" b="0"/>
          </a:p>
        </p:txBody>
      </p:sp>
      <p:pic>
        <p:nvPicPr>
          <p:cNvPr id="133124" name="Picture 4" descr="MMj03567130000[1]"/>
          <p:cNvPicPr>
            <a:picLocks noChangeAspect="1" noChangeArrowheads="1" noCrop="1"/>
          </p:cNvPicPr>
          <p:nvPr/>
        </p:nvPicPr>
        <p:blipFill>
          <a:blip r:embed="rId3" cstate="print"/>
          <a:srcRect/>
          <a:stretch>
            <a:fillRect/>
          </a:stretch>
        </p:blipFill>
        <p:spPr bwMode="auto">
          <a:xfrm>
            <a:off x="7239000" y="152400"/>
            <a:ext cx="952500" cy="809625"/>
          </a:xfrm>
          <a:prstGeom prst="rect">
            <a:avLst/>
          </a:prstGeom>
          <a:noFill/>
        </p:spPr>
      </p:pic>
      <p:sp>
        <p:nvSpPr>
          <p:cNvPr id="133125" name="Text Box 5"/>
          <p:cNvSpPr txBox="1">
            <a:spLocks noChangeArrowheads="1"/>
          </p:cNvSpPr>
          <p:nvPr/>
        </p:nvSpPr>
        <p:spPr bwMode="auto">
          <a:xfrm>
            <a:off x="8289925" y="193675"/>
            <a:ext cx="854075" cy="579438"/>
          </a:xfrm>
          <a:prstGeom prst="rect">
            <a:avLst/>
          </a:prstGeom>
          <a:noFill/>
          <a:ln w="9525">
            <a:noFill/>
            <a:miter lim="800000"/>
            <a:headEnd/>
            <a:tailEnd/>
          </a:ln>
          <a:effectLst/>
        </p:spPr>
        <p:txBody>
          <a:bodyPr>
            <a:spAutoFit/>
          </a:bodyPr>
          <a:lstStyle/>
          <a:p>
            <a:pPr algn="l" eaLnBrk="0" hangingPunct="0">
              <a:spcBef>
                <a:spcPct val="0"/>
              </a:spcBef>
              <a:buFontTx/>
              <a:buNone/>
            </a:pPr>
            <a:r>
              <a:rPr lang="en-US" sz="3200" b="1">
                <a:latin typeface="Times New Roman" pitchFamily="18" charset="0"/>
              </a:rPr>
              <a:t>#1</a:t>
            </a:r>
          </a:p>
        </p:txBody>
      </p:sp>
      <p:sp>
        <p:nvSpPr>
          <p:cNvPr id="133126" name="Text Box 6"/>
          <p:cNvSpPr txBox="1">
            <a:spLocks noChangeArrowheads="1"/>
          </p:cNvSpPr>
          <p:nvPr/>
        </p:nvSpPr>
        <p:spPr bwMode="auto">
          <a:xfrm>
            <a:off x="0" y="1828800"/>
            <a:ext cx="9144000" cy="2198688"/>
          </a:xfrm>
          <a:prstGeom prst="rect">
            <a:avLst/>
          </a:prstGeom>
          <a:noFill/>
          <a:ln w="9525" algn="ctr">
            <a:noFill/>
            <a:miter lim="800000"/>
            <a:headEnd/>
            <a:tailEnd/>
          </a:ln>
          <a:effectLst/>
        </p:spPr>
        <p:txBody>
          <a:bodyPr>
            <a:spAutoFit/>
          </a:bodyPr>
          <a:lstStyle/>
          <a:p>
            <a:pPr marL="228600" indent="-228600" algn="l">
              <a:buFontTx/>
              <a:buNone/>
            </a:pPr>
            <a:r>
              <a:rPr lang="en-US" sz="2800" b="1"/>
              <a:t>   VISA Card </a:t>
            </a:r>
          </a:p>
          <a:p>
            <a:pPr lvl="1" algn="l"/>
            <a:r>
              <a:rPr lang="en-US" sz="2400" b="1"/>
              <a:t>Primarily used for micro-purchase buys</a:t>
            </a:r>
          </a:p>
          <a:p>
            <a:pPr lvl="1" algn="l"/>
            <a:r>
              <a:rPr lang="en-US" sz="2400" b="1"/>
              <a:t>Exception: can be used as payment vehicle on pre-priced govt. contract </a:t>
            </a:r>
            <a:r>
              <a:rPr lang="en-US" sz="2400" b="1" u="sng"/>
              <a:t>&lt;</a:t>
            </a:r>
            <a:r>
              <a:rPr lang="en-US" sz="2400" b="1"/>
              <a:t> $25K where authorized</a:t>
            </a:r>
            <a:endParaRPr lang="en-US" sz="2400" b="1" u="sng"/>
          </a:p>
          <a:p>
            <a:pPr lvl="1" algn="l">
              <a:buFont typeface="Arial" charset="0"/>
              <a:buNone/>
            </a:pPr>
            <a:endParaRPr lang="en-US" sz="2400" b="1"/>
          </a:p>
        </p:txBody>
      </p:sp>
      <p:sp>
        <p:nvSpPr>
          <p:cNvPr id="133127" name="Text Box 7"/>
          <p:cNvSpPr txBox="1">
            <a:spLocks noChangeArrowheads="1"/>
          </p:cNvSpPr>
          <p:nvPr/>
        </p:nvSpPr>
        <p:spPr bwMode="auto">
          <a:xfrm>
            <a:off x="1905000" y="5867400"/>
            <a:ext cx="2911475" cy="762000"/>
          </a:xfrm>
          <a:prstGeom prst="rect">
            <a:avLst/>
          </a:prstGeom>
          <a:noFill/>
          <a:ln w="9525" algn="ctr">
            <a:noFill/>
            <a:miter lim="800000"/>
            <a:headEnd/>
            <a:tailEnd/>
          </a:ln>
          <a:effectLst/>
        </p:spPr>
        <p:txBody>
          <a:bodyPr wrap="none">
            <a:spAutoFit/>
          </a:bodyPr>
          <a:lstStyle/>
          <a:p>
            <a:pPr marL="1600200" indent="-228600" algn="l">
              <a:buFont typeface="Arial" charset="0"/>
              <a:buNone/>
            </a:pPr>
            <a:r>
              <a:rPr lang="en-US"/>
              <a:t>FAR 13.301</a:t>
            </a:r>
          </a:p>
          <a:p>
            <a:pPr marL="1600200" indent="-228600" algn="l"/>
            <a:endParaRPr 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8CD9BD1D-26E0-4244-99CE-FE2B02562451}" type="slidenum">
              <a:rPr lang="en-US"/>
              <a:pPr/>
              <a:t>37</a:t>
            </a:fld>
            <a:endParaRPr lang="en-US"/>
          </a:p>
        </p:txBody>
      </p:sp>
      <p:sp>
        <p:nvSpPr>
          <p:cNvPr id="135170" name="Rectangle 2"/>
          <p:cNvSpPr>
            <a:spLocks noGrp="1" noChangeArrowheads="1"/>
          </p:cNvSpPr>
          <p:nvPr>
            <p:ph type="title"/>
          </p:nvPr>
        </p:nvSpPr>
        <p:spPr/>
        <p:txBody>
          <a:bodyPr/>
          <a:lstStyle/>
          <a:p>
            <a:r>
              <a:rPr lang="en-US"/>
              <a:t>Purchase Orders</a:t>
            </a:r>
          </a:p>
        </p:txBody>
      </p:sp>
      <p:sp>
        <p:nvSpPr>
          <p:cNvPr id="135171" name="Rectangle 3"/>
          <p:cNvSpPr>
            <a:spLocks noGrp="1" noChangeArrowheads="1"/>
          </p:cNvSpPr>
          <p:nvPr>
            <p:ph type="body" idx="1"/>
          </p:nvPr>
        </p:nvSpPr>
        <p:spPr/>
        <p:txBody>
          <a:bodyPr/>
          <a:lstStyle/>
          <a:p>
            <a:r>
              <a:rPr lang="en-US" sz="2400"/>
              <a:t>A </a:t>
            </a:r>
            <a:r>
              <a:rPr lang="en-US" sz="2400" u="sng"/>
              <a:t>purchase order</a:t>
            </a:r>
            <a:r>
              <a:rPr lang="en-US" sz="2400"/>
              <a:t>, </a:t>
            </a:r>
            <a:r>
              <a:rPr lang="en-US" sz="2400" i="1"/>
              <a:t>when issued by the Government</a:t>
            </a:r>
            <a:r>
              <a:rPr lang="en-US" sz="2400"/>
              <a:t>, means </a:t>
            </a:r>
            <a:r>
              <a:rPr lang="en-US" sz="2400" u="sng"/>
              <a:t>an offer</a:t>
            </a:r>
            <a:r>
              <a:rPr lang="en-US" sz="2400"/>
              <a:t> by the Government to buy supplies or services, at the stated price in the order and upon specified terms and conditions contained in the order</a:t>
            </a:r>
          </a:p>
          <a:p>
            <a:endParaRPr lang="en-US" sz="2400"/>
          </a:p>
          <a:p>
            <a:pPr lvl="1"/>
            <a:r>
              <a:rPr lang="en-US"/>
              <a:t>Award amount &gt; Micro-purchase and &lt;=$100K (SAT)</a:t>
            </a:r>
          </a:p>
          <a:p>
            <a:pPr lvl="2"/>
            <a:r>
              <a:rPr lang="en-US"/>
              <a:t>Unless commercial &gt; Micro-purchase and &lt;=$5.5M</a:t>
            </a:r>
            <a:r>
              <a:rPr lang="en-US">
                <a:hlinkClick r:id="rId2" tooltip="FAR 2.101 Definitions"/>
              </a:rPr>
              <a:t> </a:t>
            </a:r>
            <a:endParaRPr lang="en-US"/>
          </a:p>
          <a:p>
            <a:pPr lvl="2">
              <a:buFontTx/>
              <a:buNone/>
            </a:pPr>
            <a:endParaRPr lang="en-US"/>
          </a:p>
          <a:p>
            <a:pPr lvl="1"/>
            <a:r>
              <a:rPr lang="en-US"/>
              <a:t>Becomes a </a:t>
            </a:r>
            <a:r>
              <a:rPr lang="en-US" u="sng"/>
              <a:t>binding Contract</a:t>
            </a:r>
            <a:r>
              <a:rPr lang="en-US"/>
              <a:t> versus </a:t>
            </a:r>
            <a:r>
              <a:rPr lang="en-US" u="sng"/>
              <a:t>offer</a:t>
            </a:r>
            <a:r>
              <a:rPr lang="en-US"/>
              <a:t>  when contractor performs or if contractor signs the order</a:t>
            </a:r>
          </a:p>
        </p:txBody>
      </p:sp>
      <p:pic>
        <p:nvPicPr>
          <p:cNvPr id="135172" name="Picture 4" descr="MMj03567130000[1]"/>
          <p:cNvPicPr>
            <a:picLocks noChangeAspect="1" noChangeArrowheads="1" noCrop="1"/>
          </p:cNvPicPr>
          <p:nvPr/>
        </p:nvPicPr>
        <p:blipFill>
          <a:blip r:embed="rId3" cstate="print"/>
          <a:srcRect/>
          <a:stretch>
            <a:fillRect/>
          </a:stretch>
        </p:blipFill>
        <p:spPr bwMode="auto">
          <a:xfrm>
            <a:off x="7239000" y="152400"/>
            <a:ext cx="952500" cy="809625"/>
          </a:xfrm>
          <a:prstGeom prst="rect">
            <a:avLst/>
          </a:prstGeom>
          <a:noFill/>
        </p:spPr>
      </p:pic>
      <p:sp>
        <p:nvSpPr>
          <p:cNvPr id="135173" name="Rectangle 5"/>
          <p:cNvSpPr>
            <a:spLocks noChangeArrowheads="1"/>
          </p:cNvSpPr>
          <p:nvPr/>
        </p:nvSpPr>
        <p:spPr bwMode="auto">
          <a:xfrm>
            <a:off x="8305800" y="304800"/>
            <a:ext cx="641350" cy="579438"/>
          </a:xfrm>
          <a:prstGeom prst="rect">
            <a:avLst/>
          </a:prstGeom>
          <a:noFill/>
          <a:ln w="9525">
            <a:noFill/>
            <a:miter lim="800000"/>
            <a:headEnd/>
            <a:tailEnd/>
          </a:ln>
          <a:effectLst/>
        </p:spPr>
        <p:txBody>
          <a:bodyPr>
            <a:spAutoFit/>
          </a:bodyPr>
          <a:lstStyle/>
          <a:p>
            <a:pPr algn="l" eaLnBrk="0" hangingPunct="0">
              <a:spcBef>
                <a:spcPct val="0"/>
              </a:spcBef>
              <a:buFontTx/>
              <a:buNone/>
            </a:pPr>
            <a:r>
              <a:rPr lang="en-US" sz="3200" b="1">
                <a:latin typeface="Times New Roman" pitchFamily="18" charset="0"/>
              </a:rPr>
              <a:t>#2</a:t>
            </a:r>
          </a:p>
        </p:txBody>
      </p:sp>
      <p:sp>
        <p:nvSpPr>
          <p:cNvPr id="135174" name="Text Box 6"/>
          <p:cNvSpPr txBox="1">
            <a:spLocks noChangeArrowheads="1"/>
          </p:cNvSpPr>
          <p:nvPr/>
        </p:nvSpPr>
        <p:spPr bwMode="auto">
          <a:xfrm>
            <a:off x="1752600" y="5791200"/>
            <a:ext cx="2911475" cy="762000"/>
          </a:xfrm>
          <a:prstGeom prst="rect">
            <a:avLst/>
          </a:prstGeom>
          <a:noFill/>
          <a:ln w="9525" algn="ctr">
            <a:noFill/>
            <a:miter lim="800000"/>
            <a:headEnd/>
            <a:tailEnd/>
          </a:ln>
          <a:effectLst/>
        </p:spPr>
        <p:txBody>
          <a:bodyPr wrap="none">
            <a:spAutoFit/>
          </a:bodyPr>
          <a:lstStyle/>
          <a:p>
            <a:pPr marL="1600200" indent="-228600" algn="l">
              <a:buFont typeface="Arial" charset="0"/>
              <a:buNone/>
            </a:pPr>
            <a:r>
              <a:rPr lang="en-US"/>
              <a:t>FAR 13.302</a:t>
            </a:r>
          </a:p>
          <a:p>
            <a:pPr marL="1600200" indent="-228600" algn="l">
              <a:buFont typeface="Arial" charset="0"/>
              <a:buNone/>
            </a:pP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50A829ED-7F1D-42C5-8B50-7BEF47EF5D10}" type="slidenum">
              <a:rPr lang="en-US"/>
              <a:pPr/>
              <a:t>38</a:t>
            </a:fld>
            <a:endParaRPr lang="en-US"/>
          </a:p>
        </p:txBody>
      </p:sp>
      <p:sp>
        <p:nvSpPr>
          <p:cNvPr id="136194" name="Rectangle 2"/>
          <p:cNvSpPr>
            <a:spLocks noGrp="1" noChangeArrowheads="1"/>
          </p:cNvSpPr>
          <p:nvPr>
            <p:ph type="title"/>
          </p:nvPr>
        </p:nvSpPr>
        <p:spPr>
          <a:xfrm>
            <a:off x="838200" y="228600"/>
            <a:ext cx="7772400" cy="914400"/>
          </a:xfrm>
        </p:spPr>
        <p:txBody>
          <a:bodyPr/>
          <a:lstStyle/>
          <a:p>
            <a:r>
              <a:rPr lang="en-US"/>
              <a:t>Blanket Purchase Agreements</a:t>
            </a:r>
          </a:p>
        </p:txBody>
      </p:sp>
      <p:sp>
        <p:nvSpPr>
          <p:cNvPr id="136195" name="Rectangle 3"/>
          <p:cNvSpPr>
            <a:spLocks noGrp="1" noChangeArrowheads="1"/>
          </p:cNvSpPr>
          <p:nvPr>
            <p:ph type="body" idx="1"/>
          </p:nvPr>
        </p:nvSpPr>
        <p:spPr>
          <a:xfrm>
            <a:off x="304800" y="1524000"/>
            <a:ext cx="8534400" cy="5334000"/>
          </a:xfrm>
        </p:spPr>
        <p:txBody>
          <a:bodyPr/>
          <a:lstStyle/>
          <a:p>
            <a:r>
              <a:rPr lang="en-US" sz="2400"/>
              <a:t>Simplified method of obtaining anticipated repetitive needs for supplies and services by establishing “charge accounts” with qualified sources of supply</a:t>
            </a:r>
          </a:p>
          <a:p>
            <a:pPr>
              <a:lnSpc>
                <a:spcPct val="25000"/>
              </a:lnSpc>
              <a:buFontTx/>
              <a:buNone/>
            </a:pPr>
            <a:endParaRPr lang="en-US" sz="2400"/>
          </a:p>
          <a:p>
            <a:r>
              <a:rPr lang="en-US" sz="2400"/>
              <a:t>Initiated for a broad class of goods or services that are generally purchased but exact items, quantities and delivery requirements are not known</a:t>
            </a:r>
          </a:p>
          <a:p>
            <a:pPr>
              <a:lnSpc>
                <a:spcPct val="50000"/>
              </a:lnSpc>
            </a:pPr>
            <a:endParaRPr lang="en-US" sz="2400"/>
          </a:p>
          <a:p>
            <a:r>
              <a:rPr lang="en-US" sz="2400"/>
              <a:t>Orders are placed through “Calls” to Contractor</a:t>
            </a:r>
          </a:p>
          <a:p>
            <a:pPr lvl="1"/>
            <a:r>
              <a:rPr lang="en-US" sz="2000"/>
              <a:t>Verbal or written</a:t>
            </a:r>
          </a:p>
          <a:p>
            <a:pPr lvl="2"/>
            <a:r>
              <a:rPr lang="en-US" sz="1800"/>
              <a:t>Centralized (Contracting Office) </a:t>
            </a:r>
          </a:p>
          <a:p>
            <a:pPr lvl="2"/>
            <a:r>
              <a:rPr lang="en-US" sz="1800"/>
              <a:t>Decentralized (customer) if authorized</a:t>
            </a:r>
          </a:p>
          <a:p>
            <a:pPr lvl="1">
              <a:lnSpc>
                <a:spcPct val="50000"/>
              </a:lnSpc>
            </a:pPr>
            <a:endParaRPr lang="en-US" sz="2000"/>
          </a:p>
          <a:p>
            <a:pPr lvl="3">
              <a:buFontTx/>
              <a:buNone/>
            </a:pPr>
            <a:r>
              <a:rPr lang="en-US" sz="1800"/>
              <a:t>                    </a:t>
            </a:r>
            <a:endParaRPr lang="en-US"/>
          </a:p>
        </p:txBody>
      </p:sp>
      <p:pic>
        <p:nvPicPr>
          <p:cNvPr id="136196" name="Picture 4" descr="MMj03567130000[1]"/>
          <p:cNvPicPr>
            <a:picLocks noChangeAspect="1" noChangeArrowheads="1" noCrop="1"/>
          </p:cNvPicPr>
          <p:nvPr/>
        </p:nvPicPr>
        <p:blipFill>
          <a:blip r:embed="rId2" cstate="print"/>
          <a:srcRect/>
          <a:stretch>
            <a:fillRect/>
          </a:stretch>
        </p:blipFill>
        <p:spPr bwMode="auto">
          <a:xfrm>
            <a:off x="7543800" y="228600"/>
            <a:ext cx="952500" cy="809625"/>
          </a:xfrm>
          <a:prstGeom prst="rect">
            <a:avLst/>
          </a:prstGeom>
          <a:noFill/>
        </p:spPr>
      </p:pic>
      <p:sp>
        <p:nvSpPr>
          <p:cNvPr id="136197" name="Rectangle 5"/>
          <p:cNvSpPr>
            <a:spLocks noChangeArrowheads="1"/>
          </p:cNvSpPr>
          <p:nvPr/>
        </p:nvSpPr>
        <p:spPr bwMode="auto">
          <a:xfrm>
            <a:off x="8502650" y="381000"/>
            <a:ext cx="641350" cy="579438"/>
          </a:xfrm>
          <a:prstGeom prst="rect">
            <a:avLst/>
          </a:prstGeom>
          <a:noFill/>
          <a:ln w="9525">
            <a:noFill/>
            <a:miter lim="800000"/>
            <a:headEnd/>
            <a:tailEnd/>
          </a:ln>
          <a:effectLst/>
        </p:spPr>
        <p:txBody>
          <a:bodyPr>
            <a:spAutoFit/>
          </a:bodyPr>
          <a:lstStyle/>
          <a:p>
            <a:pPr algn="l" eaLnBrk="0" hangingPunct="0">
              <a:spcBef>
                <a:spcPct val="0"/>
              </a:spcBef>
              <a:buFontTx/>
              <a:buNone/>
            </a:pPr>
            <a:r>
              <a:rPr lang="en-US" sz="3200" b="1">
                <a:latin typeface="Times New Roman" pitchFamily="18" charset="0"/>
              </a:rPr>
              <a:t>#3</a:t>
            </a:r>
          </a:p>
        </p:txBody>
      </p:sp>
      <p:sp>
        <p:nvSpPr>
          <p:cNvPr id="136198" name="Rectangle 6"/>
          <p:cNvSpPr>
            <a:spLocks noChangeArrowheads="1"/>
          </p:cNvSpPr>
          <p:nvPr/>
        </p:nvSpPr>
        <p:spPr bwMode="auto">
          <a:xfrm>
            <a:off x="381000" y="6142038"/>
            <a:ext cx="8763000" cy="244475"/>
          </a:xfrm>
          <a:prstGeom prst="rect">
            <a:avLst/>
          </a:prstGeom>
          <a:noFill/>
          <a:ln w="9525">
            <a:noFill/>
            <a:miter lim="800000"/>
            <a:headEnd/>
            <a:tailEnd/>
          </a:ln>
          <a:effectLst/>
        </p:spPr>
        <p:txBody>
          <a:bodyPr lIns="0" tIns="0" rIns="0" bIns="0" anchor="ctr">
            <a:spAutoFit/>
          </a:bodyPr>
          <a:lstStyle/>
          <a:p>
            <a:pPr algn="l" eaLnBrk="0" hangingPunct="0">
              <a:spcBef>
                <a:spcPct val="0"/>
              </a:spcBef>
              <a:buFontTx/>
              <a:buNone/>
            </a:pPr>
            <a:endParaRPr lang="en-US" sz="1600"/>
          </a:p>
        </p:txBody>
      </p:sp>
      <p:sp>
        <p:nvSpPr>
          <p:cNvPr id="136199" name="Text Box 7"/>
          <p:cNvSpPr txBox="1">
            <a:spLocks noChangeArrowheads="1"/>
          </p:cNvSpPr>
          <p:nvPr/>
        </p:nvSpPr>
        <p:spPr bwMode="auto">
          <a:xfrm>
            <a:off x="2133600" y="6465888"/>
            <a:ext cx="1784350" cy="396875"/>
          </a:xfrm>
          <a:prstGeom prst="rect">
            <a:avLst/>
          </a:prstGeom>
          <a:noFill/>
          <a:ln w="9525" algn="ctr">
            <a:noFill/>
            <a:miter lim="800000"/>
            <a:headEnd/>
            <a:tailEnd/>
          </a:ln>
          <a:effectLst/>
        </p:spPr>
        <p:txBody>
          <a:bodyPr wrap="none">
            <a:spAutoFit/>
          </a:bodyPr>
          <a:lstStyle/>
          <a:p>
            <a:pPr marL="1600200" indent="-228600" algn="l"/>
            <a:endParaRPr lang="en-US"/>
          </a:p>
        </p:txBody>
      </p:sp>
      <p:sp>
        <p:nvSpPr>
          <p:cNvPr id="136200" name="Text Box 8"/>
          <p:cNvSpPr txBox="1">
            <a:spLocks noChangeArrowheads="1"/>
          </p:cNvSpPr>
          <p:nvPr/>
        </p:nvSpPr>
        <p:spPr bwMode="auto">
          <a:xfrm>
            <a:off x="1752600" y="6096000"/>
            <a:ext cx="2911475" cy="762000"/>
          </a:xfrm>
          <a:prstGeom prst="rect">
            <a:avLst/>
          </a:prstGeom>
          <a:noFill/>
          <a:ln w="9525" algn="ctr">
            <a:noFill/>
            <a:miter lim="800000"/>
            <a:headEnd/>
            <a:tailEnd/>
          </a:ln>
          <a:effectLst/>
        </p:spPr>
        <p:txBody>
          <a:bodyPr wrap="none">
            <a:spAutoFit/>
          </a:bodyPr>
          <a:lstStyle/>
          <a:p>
            <a:pPr marL="1600200" indent="-228600" algn="l">
              <a:buFont typeface="Arial" charset="0"/>
              <a:buNone/>
            </a:pPr>
            <a:r>
              <a:rPr lang="en-US"/>
              <a:t>FAR 13.303</a:t>
            </a:r>
          </a:p>
          <a:p>
            <a:pPr marL="1600200" indent="-228600" algn="l">
              <a:buFont typeface="Arial" charset="0"/>
              <a:buNone/>
            </a:pP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B6D06ECF-40E0-40C0-A7C9-9E4E302BF267}" type="slidenum">
              <a:rPr lang="en-US"/>
              <a:pPr/>
              <a:t>39</a:t>
            </a:fld>
            <a:endParaRPr lang="en-US"/>
          </a:p>
        </p:txBody>
      </p:sp>
      <p:sp>
        <p:nvSpPr>
          <p:cNvPr id="137218" name="Rectangle 2"/>
          <p:cNvSpPr>
            <a:spLocks noGrp="1" noChangeArrowheads="1"/>
          </p:cNvSpPr>
          <p:nvPr>
            <p:ph type="title"/>
          </p:nvPr>
        </p:nvSpPr>
        <p:spPr>
          <a:xfrm>
            <a:off x="990600" y="228600"/>
            <a:ext cx="7772400" cy="914400"/>
          </a:xfrm>
        </p:spPr>
        <p:txBody>
          <a:bodyPr/>
          <a:lstStyle/>
          <a:p>
            <a:r>
              <a:rPr lang="en-US" sz="3200"/>
              <a:t>Imprest Funds &amp; Third Party Drafts</a:t>
            </a:r>
            <a:br>
              <a:rPr lang="en-US" sz="3200"/>
            </a:br>
            <a:endParaRPr lang="en-US" sz="3200"/>
          </a:p>
        </p:txBody>
      </p:sp>
      <p:sp>
        <p:nvSpPr>
          <p:cNvPr id="137219" name="Rectangle 3"/>
          <p:cNvSpPr>
            <a:spLocks noGrp="1" noChangeArrowheads="1"/>
          </p:cNvSpPr>
          <p:nvPr>
            <p:ph type="body" idx="1"/>
          </p:nvPr>
        </p:nvSpPr>
        <p:spPr>
          <a:xfrm>
            <a:off x="228600" y="1219200"/>
            <a:ext cx="8534400" cy="4876800"/>
          </a:xfrm>
        </p:spPr>
        <p:txBody>
          <a:bodyPr/>
          <a:lstStyle/>
          <a:p>
            <a:r>
              <a:rPr lang="en-US" sz="2400"/>
              <a:t>Used in rare circumstances where Electronic Funds Transfer (EFT) method of payment is waived</a:t>
            </a:r>
          </a:p>
          <a:p>
            <a:endParaRPr lang="en-US" sz="2400" baseline="30000"/>
          </a:p>
          <a:p>
            <a:r>
              <a:rPr lang="en-US"/>
              <a:t> </a:t>
            </a:r>
            <a:r>
              <a:rPr lang="en-US" sz="2400"/>
              <a:t>Imprest Funds</a:t>
            </a:r>
          </a:p>
          <a:p>
            <a:pPr lvl="1"/>
            <a:r>
              <a:rPr lang="en-US" sz="2000"/>
              <a:t>Cash payments</a:t>
            </a:r>
          </a:p>
          <a:p>
            <a:pPr lvl="2"/>
            <a:r>
              <a:rPr lang="en-US"/>
              <a:t> </a:t>
            </a:r>
            <a:r>
              <a:rPr lang="en-US" sz="1800"/>
              <a:t>&lt;=$500 </a:t>
            </a:r>
          </a:p>
          <a:p>
            <a:pPr lvl="2">
              <a:buFontTx/>
              <a:buNone/>
            </a:pPr>
            <a:endParaRPr lang="en-US" sz="1800"/>
          </a:p>
          <a:p>
            <a:r>
              <a:rPr lang="en-US" sz="2400"/>
              <a:t>Third Party Draft</a:t>
            </a:r>
          </a:p>
          <a:p>
            <a:pPr lvl="1"/>
            <a:r>
              <a:rPr lang="en-US" sz="2000"/>
              <a:t>Check-like payments</a:t>
            </a:r>
          </a:p>
          <a:p>
            <a:pPr lvl="2"/>
            <a:r>
              <a:rPr lang="en-US" sz="1800"/>
              <a:t>&lt;=$2,500 </a:t>
            </a:r>
          </a:p>
          <a:p>
            <a:pPr lvl="2"/>
            <a:endParaRPr lang="en-US" sz="1800"/>
          </a:p>
        </p:txBody>
      </p:sp>
      <p:pic>
        <p:nvPicPr>
          <p:cNvPr id="137220" name="Picture 4" descr="MMj03567130000[1]"/>
          <p:cNvPicPr>
            <a:picLocks noChangeAspect="1" noChangeArrowheads="1" noCrop="1"/>
          </p:cNvPicPr>
          <p:nvPr/>
        </p:nvPicPr>
        <p:blipFill>
          <a:blip r:embed="rId2" cstate="print"/>
          <a:srcRect/>
          <a:stretch>
            <a:fillRect/>
          </a:stretch>
        </p:blipFill>
        <p:spPr bwMode="auto">
          <a:xfrm>
            <a:off x="7848600" y="0"/>
            <a:ext cx="952500" cy="809625"/>
          </a:xfrm>
          <a:prstGeom prst="rect">
            <a:avLst/>
          </a:prstGeom>
          <a:noFill/>
        </p:spPr>
      </p:pic>
      <p:sp>
        <p:nvSpPr>
          <p:cNvPr id="137221" name="Rectangle 5"/>
          <p:cNvSpPr>
            <a:spLocks noChangeArrowheads="1"/>
          </p:cNvSpPr>
          <p:nvPr/>
        </p:nvSpPr>
        <p:spPr bwMode="auto">
          <a:xfrm>
            <a:off x="8502650" y="381000"/>
            <a:ext cx="641350" cy="641350"/>
          </a:xfrm>
          <a:prstGeom prst="rect">
            <a:avLst/>
          </a:prstGeom>
          <a:noFill/>
          <a:ln w="9525">
            <a:noFill/>
            <a:miter lim="800000"/>
            <a:headEnd/>
            <a:tailEnd/>
          </a:ln>
          <a:effectLst/>
        </p:spPr>
        <p:txBody>
          <a:bodyPr>
            <a:spAutoFit/>
          </a:bodyPr>
          <a:lstStyle/>
          <a:p>
            <a:pPr algn="l" eaLnBrk="0" hangingPunct="0">
              <a:spcBef>
                <a:spcPct val="0"/>
              </a:spcBef>
              <a:buFontTx/>
              <a:buNone/>
            </a:pPr>
            <a:r>
              <a:rPr lang="en-US" sz="3600" b="1">
                <a:latin typeface="Times New Roman" pitchFamily="18" charset="0"/>
              </a:rPr>
              <a:t>#4</a:t>
            </a:r>
          </a:p>
        </p:txBody>
      </p:sp>
      <p:sp>
        <p:nvSpPr>
          <p:cNvPr id="137222" name="Rectangle 6"/>
          <p:cNvSpPr>
            <a:spLocks noChangeArrowheads="1"/>
          </p:cNvSpPr>
          <p:nvPr/>
        </p:nvSpPr>
        <p:spPr bwMode="auto">
          <a:xfrm>
            <a:off x="2286000" y="644525"/>
            <a:ext cx="4572000" cy="457200"/>
          </a:xfrm>
          <a:prstGeom prst="rect">
            <a:avLst/>
          </a:prstGeom>
          <a:noFill/>
          <a:ln w="9525">
            <a:noFill/>
            <a:miter lim="800000"/>
            <a:headEnd/>
            <a:tailEnd/>
          </a:ln>
          <a:effectLst/>
        </p:spPr>
        <p:txBody>
          <a:bodyPr>
            <a:spAutoFit/>
          </a:bodyPr>
          <a:lstStyle/>
          <a:p>
            <a:pPr algn="l" eaLnBrk="0" hangingPunct="0">
              <a:spcBef>
                <a:spcPct val="0"/>
              </a:spcBef>
              <a:buFontTx/>
              <a:buNone/>
            </a:pPr>
            <a:endParaRPr lang="en-US" sz="2400">
              <a:latin typeface="Times New Roman" pitchFamily="18" charset="0"/>
            </a:endParaRPr>
          </a:p>
        </p:txBody>
      </p:sp>
      <p:sp>
        <p:nvSpPr>
          <p:cNvPr id="137223" name="Text Box 7"/>
          <p:cNvSpPr txBox="1">
            <a:spLocks noChangeArrowheads="1"/>
          </p:cNvSpPr>
          <p:nvPr/>
        </p:nvSpPr>
        <p:spPr bwMode="auto">
          <a:xfrm>
            <a:off x="1828800" y="6172200"/>
            <a:ext cx="2911475" cy="396875"/>
          </a:xfrm>
          <a:prstGeom prst="rect">
            <a:avLst/>
          </a:prstGeom>
          <a:noFill/>
          <a:ln w="9525" algn="ctr">
            <a:noFill/>
            <a:miter lim="800000"/>
            <a:headEnd/>
            <a:tailEnd/>
          </a:ln>
          <a:effectLst/>
        </p:spPr>
        <p:txBody>
          <a:bodyPr wrap="none">
            <a:spAutoFit/>
          </a:bodyPr>
          <a:lstStyle/>
          <a:p>
            <a:pPr marL="1600200" indent="-228600" algn="l">
              <a:buFont typeface="Arial" charset="0"/>
              <a:buNone/>
            </a:pPr>
            <a:r>
              <a:rPr lang="en-US"/>
              <a:t>FAR 13.305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D4B8F205-0024-4C8E-A06A-20EF26AB1167}" type="slidenum">
              <a:rPr lang="en-US"/>
              <a:pPr/>
              <a:t>4</a:t>
            </a:fld>
            <a:endParaRPr lang="en-US"/>
          </a:p>
        </p:txBody>
      </p:sp>
      <p:sp>
        <p:nvSpPr>
          <p:cNvPr id="51202" name="Rectangle 2"/>
          <p:cNvSpPr>
            <a:spLocks noGrp="1" noChangeArrowheads="1"/>
          </p:cNvSpPr>
          <p:nvPr>
            <p:ph type="title"/>
          </p:nvPr>
        </p:nvSpPr>
        <p:spPr/>
        <p:txBody>
          <a:bodyPr/>
          <a:lstStyle/>
          <a:p>
            <a:r>
              <a:rPr lang="en-US"/>
              <a:t>Definition </a:t>
            </a:r>
          </a:p>
        </p:txBody>
      </p:sp>
      <p:sp>
        <p:nvSpPr>
          <p:cNvPr id="51203" name="Rectangle 3"/>
          <p:cNvSpPr>
            <a:spLocks noGrp="1" noChangeArrowheads="1"/>
          </p:cNvSpPr>
          <p:nvPr>
            <p:ph type="body" idx="1"/>
          </p:nvPr>
        </p:nvSpPr>
        <p:spPr/>
        <p:txBody>
          <a:bodyPr/>
          <a:lstStyle/>
          <a:p>
            <a:r>
              <a:rPr lang="en-US" dirty="0"/>
              <a:t> </a:t>
            </a:r>
            <a:r>
              <a:rPr lang="en-US" u="sng" dirty="0"/>
              <a:t>Simplified Acquisition Procedures</a:t>
            </a:r>
            <a:r>
              <a:rPr lang="en-US" dirty="0"/>
              <a:t> (SAP) (formerly referred to as “Small Purchases”)  use acquisition methods prescribed in FAR Part 13 for the acquisition of supplies and services including construction, research and development and commercial items, the aggregate amount of which does not exceed the SAT (Simplified Acquisition Threshold; i.e. $150K)</a:t>
            </a:r>
            <a:r>
              <a:rPr lang="en-US" baseline="30000" dirty="0"/>
              <a:t>1</a:t>
            </a:r>
          </a:p>
          <a:p>
            <a:pPr>
              <a:buFontTx/>
              <a:buNone/>
            </a:pPr>
            <a:r>
              <a:rPr lang="en-US" sz="3200" b="0" dirty="0"/>
              <a:t>   </a:t>
            </a:r>
          </a:p>
          <a:p>
            <a:pPr>
              <a:buFontTx/>
              <a:buNone/>
            </a:pPr>
            <a:r>
              <a:rPr lang="en-US" sz="2400" b="0" dirty="0"/>
              <a:t>                                              </a:t>
            </a:r>
          </a:p>
        </p:txBody>
      </p:sp>
      <p:pic>
        <p:nvPicPr>
          <p:cNvPr id="51205" name="Picture 5" descr="MPj01749660000[1]"/>
          <p:cNvPicPr>
            <a:picLocks noChangeAspect="1" noChangeArrowheads="1"/>
          </p:cNvPicPr>
          <p:nvPr/>
        </p:nvPicPr>
        <p:blipFill>
          <a:blip r:embed="rId2" cstate="print"/>
          <a:srcRect/>
          <a:stretch>
            <a:fillRect/>
          </a:stretch>
        </p:blipFill>
        <p:spPr bwMode="auto">
          <a:xfrm>
            <a:off x="6019800" y="4800600"/>
            <a:ext cx="2779713" cy="1852613"/>
          </a:xfrm>
          <a:prstGeom prst="rect">
            <a:avLst/>
          </a:prstGeom>
          <a:noFill/>
        </p:spPr>
      </p:pic>
      <p:sp>
        <p:nvSpPr>
          <p:cNvPr id="51206" name="Rectangle 6"/>
          <p:cNvSpPr>
            <a:spLocks noChangeArrowheads="1"/>
          </p:cNvSpPr>
          <p:nvPr/>
        </p:nvSpPr>
        <p:spPr bwMode="auto">
          <a:xfrm>
            <a:off x="1828800" y="6248400"/>
            <a:ext cx="2911475" cy="396875"/>
          </a:xfrm>
          <a:prstGeom prst="rect">
            <a:avLst/>
          </a:prstGeom>
          <a:noFill/>
          <a:ln w="9525" algn="ctr">
            <a:noFill/>
            <a:miter lim="800000"/>
            <a:headEnd/>
            <a:tailEnd/>
          </a:ln>
          <a:effectLst/>
        </p:spPr>
        <p:txBody>
          <a:bodyPr wrap="none">
            <a:spAutoFit/>
          </a:bodyPr>
          <a:lstStyle/>
          <a:p>
            <a:pPr marL="1600200" indent="-228600">
              <a:buFont typeface="Arial" charset="0"/>
              <a:buNone/>
            </a:pPr>
            <a:r>
              <a:rPr lang="en-US"/>
              <a:t>FAR 13.000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0"/>
          </p:nvPr>
        </p:nvSpPr>
        <p:spPr/>
        <p:txBody>
          <a:bodyPr/>
          <a:lstStyle/>
          <a:p>
            <a:fld id="{478E2E63-0B2A-4DE6-82A6-DC097E17DD9C}" type="slidenum">
              <a:rPr lang="en-US"/>
              <a:pPr/>
              <a:t>40</a:t>
            </a:fld>
            <a:endParaRPr lang="en-US"/>
          </a:p>
        </p:txBody>
      </p:sp>
      <p:sp>
        <p:nvSpPr>
          <p:cNvPr id="138242" name="Rectangle 2"/>
          <p:cNvSpPr>
            <a:spLocks noGrp="1" noChangeArrowheads="1"/>
          </p:cNvSpPr>
          <p:nvPr>
            <p:ph type="title"/>
          </p:nvPr>
        </p:nvSpPr>
        <p:spPr/>
        <p:txBody>
          <a:bodyPr/>
          <a:lstStyle/>
          <a:p>
            <a:r>
              <a:rPr lang="en-US" sz="3200"/>
              <a:t>SF 44</a:t>
            </a:r>
            <a:br>
              <a:rPr lang="en-US" sz="3200"/>
            </a:br>
            <a:r>
              <a:rPr lang="en-US" sz="3200"/>
              <a:t>Purchase Order-Invoice-Voucher</a:t>
            </a:r>
          </a:p>
        </p:txBody>
      </p:sp>
      <p:sp>
        <p:nvSpPr>
          <p:cNvPr id="138243" name="Rectangle 3"/>
          <p:cNvSpPr>
            <a:spLocks noGrp="1" noChangeArrowheads="1"/>
          </p:cNvSpPr>
          <p:nvPr>
            <p:ph type="body" sz="half" idx="1"/>
          </p:nvPr>
        </p:nvSpPr>
        <p:spPr/>
        <p:txBody>
          <a:bodyPr/>
          <a:lstStyle/>
          <a:p>
            <a:pPr>
              <a:buFontTx/>
              <a:buNone/>
            </a:pPr>
            <a:r>
              <a:rPr lang="en-US" sz="2400"/>
              <a:t> </a:t>
            </a:r>
            <a:endParaRPr lang="en-US" sz="2400" b="0"/>
          </a:p>
        </p:txBody>
      </p:sp>
      <p:pic>
        <p:nvPicPr>
          <p:cNvPr id="138245" name="Picture 5" descr="MMj03567130000[1]"/>
          <p:cNvPicPr>
            <a:picLocks noChangeAspect="1" noChangeArrowheads="1" noCrop="1"/>
          </p:cNvPicPr>
          <p:nvPr/>
        </p:nvPicPr>
        <p:blipFill>
          <a:blip r:embed="rId2" cstate="print"/>
          <a:srcRect/>
          <a:stretch>
            <a:fillRect/>
          </a:stretch>
        </p:blipFill>
        <p:spPr bwMode="auto">
          <a:xfrm>
            <a:off x="7391400" y="228600"/>
            <a:ext cx="952500" cy="809625"/>
          </a:xfrm>
          <a:prstGeom prst="rect">
            <a:avLst/>
          </a:prstGeom>
          <a:noFill/>
        </p:spPr>
      </p:pic>
      <p:sp>
        <p:nvSpPr>
          <p:cNvPr id="138246" name="Rectangle 6"/>
          <p:cNvSpPr>
            <a:spLocks noChangeArrowheads="1"/>
          </p:cNvSpPr>
          <p:nvPr/>
        </p:nvSpPr>
        <p:spPr bwMode="auto">
          <a:xfrm>
            <a:off x="8305800" y="304800"/>
            <a:ext cx="641350" cy="641350"/>
          </a:xfrm>
          <a:prstGeom prst="rect">
            <a:avLst/>
          </a:prstGeom>
          <a:noFill/>
          <a:ln w="9525">
            <a:noFill/>
            <a:miter lim="800000"/>
            <a:headEnd/>
            <a:tailEnd/>
          </a:ln>
          <a:effectLst/>
        </p:spPr>
        <p:txBody>
          <a:bodyPr>
            <a:spAutoFit/>
          </a:bodyPr>
          <a:lstStyle/>
          <a:p>
            <a:pPr algn="l" eaLnBrk="0" hangingPunct="0">
              <a:spcBef>
                <a:spcPct val="0"/>
              </a:spcBef>
              <a:buFontTx/>
              <a:buNone/>
            </a:pPr>
            <a:r>
              <a:rPr lang="en-US" sz="3600" b="1">
                <a:latin typeface="Times New Roman" pitchFamily="18" charset="0"/>
              </a:rPr>
              <a:t>#5</a:t>
            </a:r>
          </a:p>
        </p:txBody>
      </p:sp>
      <p:sp>
        <p:nvSpPr>
          <p:cNvPr id="138247" name="Rectangle 7"/>
          <p:cNvSpPr>
            <a:spLocks noChangeArrowheads="1"/>
          </p:cNvSpPr>
          <p:nvPr/>
        </p:nvSpPr>
        <p:spPr bwMode="auto">
          <a:xfrm>
            <a:off x="381000" y="1447800"/>
            <a:ext cx="8382000" cy="2225675"/>
          </a:xfrm>
          <a:prstGeom prst="rect">
            <a:avLst/>
          </a:prstGeom>
          <a:noFill/>
          <a:ln w="9525">
            <a:noFill/>
            <a:miter lim="800000"/>
            <a:headEnd/>
            <a:tailEnd/>
          </a:ln>
          <a:effectLst/>
        </p:spPr>
        <p:txBody>
          <a:bodyPr>
            <a:spAutoFit/>
          </a:bodyPr>
          <a:lstStyle/>
          <a:p>
            <a:pPr algn="l" eaLnBrk="0" hangingPunct="0">
              <a:spcBef>
                <a:spcPct val="0"/>
              </a:spcBef>
              <a:buFontTx/>
              <a:buNone/>
            </a:pPr>
            <a:r>
              <a:rPr lang="en-US" b="1"/>
              <a:t>The SF 44, Purchase Order -- Invoice -- Voucher, is a multipurpose pocket-size purchase order form designed primarily for on-the-spot, over-the-counter purchases of supplies and nonpersonal services while away from the purchasing office or at isolated activities (especially disaster and Contingency operations). It’s an all-in-one document. Can be used as a receiving report, invoice, and public voucher.</a:t>
            </a:r>
          </a:p>
        </p:txBody>
      </p:sp>
      <p:sp>
        <p:nvSpPr>
          <p:cNvPr id="138252" name="Rectangle 12"/>
          <p:cNvSpPr>
            <a:spLocks noChangeArrowheads="1"/>
          </p:cNvSpPr>
          <p:nvPr/>
        </p:nvSpPr>
        <p:spPr bwMode="auto">
          <a:xfrm>
            <a:off x="0" y="3962400"/>
            <a:ext cx="8001000" cy="762000"/>
          </a:xfrm>
          <a:prstGeom prst="rect">
            <a:avLst/>
          </a:prstGeom>
          <a:noFill/>
          <a:ln w="9525" algn="ctr">
            <a:noFill/>
            <a:miter lim="800000"/>
            <a:headEnd/>
            <a:tailEnd/>
          </a:ln>
          <a:effectLst/>
        </p:spPr>
        <p:txBody>
          <a:bodyPr>
            <a:spAutoFit/>
          </a:bodyPr>
          <a:lstStyle/>
          <a:p>
            <a:pPr lvl="1" algn="l">
              <a:buFontTx/>
              <a:buChar char="•"/>
            </a:pPr>
            <a:r>
              <a:rPr lang="en-US" b="1"/>
              <a:t>Order NTE  micro-purchase</a:t>
            </a:r>
          </a:p>
          <a:p>
            <a:pPr lvl="2" algn="l"/>
            <a:r>
              <a:rPr lang="en-US" b="1"/>
              <a:t>Unless disaster or contingency buy (&lt;=$100K)</a:t>
            </a:r>
          </a:p>
        </p:txBody>
      </p:sp>
      <p:sp>
        <p:nvSpPr>
          <p:cNvPr id="138253" name="Text Box 13"/>
          <p:cNvSpPr txBox="1">
            <a:spLocks noChangeArrowheads="1"/>
          </p:cNvSpPr>
          <p:nvPr/>
        </p:nvSpPr>
        <p:spPr bwMode="auto">
          <a:xfrm>
            <a:off x="2057400" y="6019800"/>
            <a:ext cx="2911475" cy="396875"/>
          </a:xfrm>
          <a:prstGeom prst="rect">
            <a:avLst/>
          </a:prstGeom>
          <a:noFill/>
          <a:ln w="9525" algn="ctr">
            <a:noFill/>
            <a:miter lim="800000"/>
            <a:headEnd/>
            <a:tailEnd/>
          </a:ln>
          <a:effectLst/>
        </p:spPr>
        <p:txBody>
          <a:bodyPr wrap="none">
            <a:spAutoFit/>
          </a:bodyPr>
          <a:lstStyle/>
          <a:p>
            <a:pPr marL="1600200" indent="-228600" algn="l">
              <a:buFont typeface="Arial" charset="0"/>
              <a:buNone/>
            </a:pPr>
            <a:r>
              <a:rPr lang="en-US"/>
              <a:t>FAR 13.306</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59911AFE-27AC-482E-8E08-C17FD492C79D}" type="slidenum">
              <a:rPr lang="en-US"/>
              <a:pPr/>
              <a:t>41</a:t>
            </a:fld>
            <a:endParaRPr lang="en-US"/>
          </a:p>
        </p:txBody>
      </p:sp>
      <p:sp>
        <p:nvSpPr>
          <p:cNvPr id="119810" name="Rectangle 2"/>
          <p:cNvSpPr>
            <a:spLocks noGrp="1" noChangeArrowheads="1"/>
          </p:cNvSpPr>
          <p:nvPr>
            <p:ph type="title"/>
          </p:nvPr>
        </p:nvSpPr>
        <p:spPr/>
        <p:txBody>
          <a:bodyPr/>
          <a:lstStyle/>
          <a:p>
            <a:r>
              <a:rPr lang="en-US"/>
              <a:t>Summary</a:t>
            </a:r>
          </a:p>
        </p:txBody>
      </p:sp>
      <p:sp>
        <p:nvSpPr>
          <p:cNvPr id="119811" name="Rectangle 3"/>
          <p:cNvSpPr>
            <a:spLocks noGrp="1" noChangeArrowheads="1"/>
          </p:cNvSpPr>
          <p:nvPr>
            <p:ph type="body" idx="1"/>
          </p:nvPr>
        </p:nvSpPr>
        <p:spPr/>
        <p:txBody>
          <a:bodyPr/>
          <a:lstStyle/>
          <a:p>
            <a:pPr>
              <a:buFontTx/>
              <a:buNone/>
            </a:pPr>
            <a:endParaRPr lang="en-US"/>
          </a:p>
        </p:txBody>
      </p:sp>
      <p:sp>
        <p:nvSpPr>
          <p:cNvPr id="119813" name="WordArt 5"/>
          <p:cNvSpPr>
            <a:spLocks noChangeArrowheads="1" noChangeShapeType="1" noTextEdit="1"/>
          </p:cNvSpPr>
          <p:nvPr/>
        </p:nvSpPr>
        <p:spPr bwMode="auto">
          <a:xfrm rot="-2056458">
            <a:off x="1828800" y="2895600"/>
            <a:ext cx="6096000" cy="1662113"/>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r>
              <a:rPr lang="en-US" sz="3600" kern="10">
                <a:ln w="9525">
                  <a:round/>
                  <a:headEnd/>
                  <a:tailEnd/>
                </a:ln>
                <a:gradFill rotWithShape="0">
                  <a:gsLst>
                    <a:gs pos="0">
                      <a:srgbClr val="707070"/>
                    </a:gs>
                    <a:gs pos="50000">
                      <a:srgbClr val="FFFFFF"/>
                    </a:gs>
                    <a:gs pos="100000">
                      <a:srgbClr val="707070"/>
                    </a:gs>
                  </a:gsLst>
                  <a:lin ang="4756458" scaled="1"/>
                </a:gradFill>
                <a:latin typeface="Impact"/>
              </a:rPr>
              <a:t>Questions?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22" name="Picture 10" descr="afmc"/>
          <p:cNvPicPr>
            <a:picLocks noChangeAspect="1" noChangeArrowheads="1"/>
          </p:cNvPicPr>
          <p:nvPr/>
        </p:nvPicPr>
        <p:blipFill>
          <a:blip r:embed="rId3" cstate="print"/>
          <a:srcRect/>
          <a:stretch>
            <a:fillRect/>
          </a:stretch>
        </p:blipFill>
        <p:spPr bwMode="auto">
          <a:xfrm>
            <a:off x="3086100" y="1905000"/>
            <a:ext cx="2857500" cy="2857500"/>
          </a:xfrm>
          <a:prstGeom prst="rect">
            <a:avLst/>
          </a:prstGeom>
          <a:noFill/>
        </p:spPr>
      </p:pic>
      <p:sp>
        <p:nvSpPr>
          <p:cNvPr id="38914" name="AutoShape 2" descr="Integrated Battlespace"/>
          <p:cNvSpPr>
            <a:spLocks noChangeAspect="1" noChangeArrowheads="1"/>
          </p:cNvSpPr>
          <p:nvPr/>
        </p:nvSpPr>
        <p:spPr bwMode="auto">
          <a:xfrm>
            <a:off x="2595563" y="1019175"/>
            <a:ext cx="3952875" cy="4819650"/>
          </a:xfrm>
          <a:prstGeom prst="rect">
            <a:avLst/>
          </a:prstGeom>
          <a:noFill/>
        </p:spPr>
        <p:txBody>
          <a:bodyPr/>
          <a:lstStyle/>
          <a:p>
            <a:endParaRPr lang="en-US"/>
          </a:p>
        </p:txBody>
      </p:sp>
      <p:sp>
        <p:nvSpPr>
          <p:cNvPr id="38915" name="AutoShape 3" descr="Integrated Battlespace"/>
          <p:cNvSpPr>
            <a:spLocks noChangeAspect="1" noChangeArrowheads="1"/>
          </p:cNvSpPr>
          <p:nvPr/>
        </p:nvSpPr>
        <p:spPr bwMode="auto">
          <a:xfrm>
            <a:off x="2595563" y="1019175"/>
            <a:ext cx="3952875" cy="4819650"/>
          </a:xfrm>
          <a:prstGeom prst="rect">
            <a:avLst/>
          </a:prstGeom>
          <a:noFill/>
        </p:spPr>
        <p:txBody>
          <a:bodyPr/>
          <a:lstStyle/>
          <a:p>
            <a:endParaRPr lang="en-US"/>
          </a:p>
        </p:txBody>
      </p:sp>
      <p:sp>
        <p:nvSpPr>
          <p:cNvPr id="38916" name="AutoShape 4" descr="Integrated Battlespace"/>
          <p:cNvSpPr>
            <a:spLocks noChangeAspect="1" noChangeArrowheads="1"/>
          </p:cNvSpPr>
          <p:nvPr/>
        </p:nvSpPr>
        <p:spPr bwMode="auto">
          <a:xfrm>
            <a:off x="2595563" y="1019175"/>
            <a:ext cx="3952875" cy="4819650"/>
          </a:xfrm>
          <a:prstGeom prst="rect">
            <a:avLst/>
          </a:prstGeom>
          <a:noFill/>
        </p:spPr>
        <p:txBody>
          <a:bodyPr/>
          <a:lstStyle/>
          <a:p>
            <a:endParaRPr lang="en-US"/>
          </a:p>
        </p:txBody>
      </p:sp>
      <p:pic>
        <p:nvPicPr>
          <p:cNvPr id="38921" name="Picture 9" descr="PK Coin CY05"/>
          <p:cNvPicPr>
            <a:picLocks noChangeArrowheads="1"/>
          </p:cNvPicPr>
          <p:nvPr/>
        </p:nvPicPr>
        <p:blipFill>
          <a:blip r:embed="rId4" cstate="print"/>
          <a:srcRect/>
          <a:stretch>
            <a:fillRect/>
          </a:stretch>
        </p:blipFill>
        <p:spPr bwMode="auto">
          <a:xfrm>
            <a:off x="2286000" y="1371600"/>
            <a:ext cx="4495800" cy="3962400"/>
          </a:xfrm>
          <a:prstGeom prst="rect">
            <a:avLst/>
          </a:prstGeom>
          <a:noFill/>
          <a:ln w="9525" algn="ctr">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22"/>
                                        </p:tgtEl>
                                        <p:attrNameLst>
                                          <p:attrName>style.visibility</p:attrName>
                                        </p:attrNameLst>
                                      </p:cBhvr>
                                      <p:to>
                                        <p:strVal val="visible"/>
                                      </p:to>
                                    </p:set>
                                    <p:animEffect transition="in" filter="fade">
                                      <p:cBhvr>
                                        <p:cTn id="7" dur="2000"/>
                                        <p:tgtEl>
                                          <p:spTgt spid="389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921"/>
                                        </p:tgtEl>
                                        <p:attrNameLst>
                                          <p:attrName>style.visibility</p:attrName>
                                        </p:attrNameLst>
                                      </p:cBhvr>
                                      <p:to>
                                        <p:strVal val="visible"/>
                                      </p:to>
                                    </p:set>
                                    <p:animEffect transition="in" filter="fade">
                                      <p:cBhvr>
                                        <p:cTn id="12" dur="2000"/>
                                        <p:tgtEl>
                                          <p:spTgt spid="38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0D010B55-EF54-4D79-B8F9-5F0276070EEB}" type="slidenum">
              <a:rPr lang="en-US"/>
              <a:pPr/>
              <a:t>5</a:t>
            </a:fld>
            <a:endParaRPr lang="en-US"/>
          </a:p>
        </p:txBody>
      </p:sp>
      <p:sp>
        <p:nvSpPr>
          <p:cNvPr id="84994" name="Rectangle 2"/>
          <p:cNvSpPr>
            <a:spLocks noGrp="1" noChangeArrowheads="1"/>
          </p:cNvSpPr>
          <p:nvPr>
            <p:ph type="title"/>
          </p:nvPr>
        </p:nvSpPr>
        <p:spPr/>
        <p:txBody>
          <a:bodyPr/>
          <a:lstStyle/>
          <a:p>
            <a:r>
              <a:rPr lang="en-US"/>
              <a:t>Definition … </a:t>
            </a:r>
          </a:p>
        </p:txBody>
      </p:sp>
      <p:sp>
        <p:nvSpPr>
          <p:cNvPr id="84995" name="Rectangle 3"/>
          <p:cNvSpPr>
            <a:spLocks noGrp="1" noChangeArrowheads="1"/>
          </p:cNvSpPr>
          <p:nvPr>
            <p:ph type="body" idx="1"/>
          </p:nvPr>
        </p:nvSpPr>
        <p:spPr/>
        <p:txBody>
          <a:bodyPr/>
          <a:lstStyle/>
          <a:p>
            <a:r>
              <a:rPr lang="en-US" u="sng"/>
              <a:t>SAPs</a:t>
            </a:r>
            <a:r>
              <a:rPr lang="en-US"/>
              <a:t> are contracting methods designed to streamline the acquisition process and facilitate the procurement of goods and services quickly and easily. The results include less paperwork and lower costs for both the contractor and the government. </a:t>
            </a:r>
          </a:p>
          <a:p>
            <a:pPr lvl="1"/>
            <a:endParaRPr lang="en-US" b="1"/>
          </a:p>
          <a:p>
            <a:endParaRPr lang="en-US" b="0"/>
          </a:p>
        </p:txBody>
      </p:sp>
      <p:pic>
        <p:nvPicPr>
          <p:cNvPr id="84996" name="Picture 4" descr="MPj01749660000[1]"/>
          <p:cNvPicPr>
            <a:picLocks noChangeAspect="1" noChangeArrowheads="1"/>
          </p:cNvPicPr>
          <p:nvPr/>
        </p:nvPicPr>
        <p:blipFill>
          <a:blip r:embed="rId2" cstate="print"/>
          <a:srcRect/>
          <a:stretch>
            <a:fillRect/>
          </a:stretch>
        </p:blipFill>
        <p:spPr bwMode="auto">
          <a:xfrm>
            <a:off x="5638800" y="4572000"/>
            <a:ext cx="2932113" cy="195421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767AA640-8B57-4E10-8DAF-6E11B06D07FC}" type="slidenum">
              <a:rPr lang="en-US"/>
              <a:pPr/>
              <a:t>6</a:t>
            </a:fld>
            <a:endParaRPr lang="en-US"/>
          </a:p>
        </p:txBody>
      </p:sp>
      <p:sp>
        <p:nvSpPr>
          <p:cNvPr id="139266" name="Rectangle 2"/>
          <p:cNvSpPr>
            <a:spLocks noGrp="1" noChangeArrowheads="1"/>
          </p:cNvSpPr>
          <p:nvPr>
            <p:ph type="title"/>
          </p:nvPr>
        </p:nvSpPr>
        <p:spPr/>
        <p:txBody>
          <a:bodyPr/>
          <a:lstStyle/>
          <a:p>
            <a:r>
              <a:rPr lang="en-US"/>
              <a:t>Definition … </a:t>
            </a:r>
          </a:p>
        </p:txBody>
      </p:sp>
      <p:sp>
        <p:nvSpPr>
          <p:cNvPr id="139267" name="Rectangle 3"/>
          <p:cNvSpPr>
            <a:spLocks noGrp="1" noChangeArrowheads="1"/>
          </p:cNvSpPr>
          <p:nvPr>
            <p:ph type="body" idx="1"/>
          </p:nvPr>
        </p:nvSpPr>
        <p:spPr>
          <a:xfrm>
            <a:off x="381000" y="1219200"/>
            <a:ext cx="8534400" cy="5638800"/>
          </a:xfrm>
        </p:spPr>
        <p:txBody>
          <a:bodyPr/>
          <a:lstStyle/>
          <a:p>
            <a:r>
              <a:rPr lang="en-US" sz="2400" dirty="0"/>
              <a:t> Important SAP Terminology:</a:t>
            </a:r>
          </a:p>
          <a:p>
            <a:pPr>
              <a:lnSpc>
                <a:spcPct val="70000"/>
              </a:lnSpc>
              <a:buFontTx/>
              <a:buNone/>
            </a:pPr>
            <a:endParaRPr lang="en-US" sz="2400" dirty="0"/>
          </a:p>
          <a:p>
            <a:pPr lvl="1"/>
            <a:r>
              <a:rPr lang="en-US" sz="2000" b="1" dirty="0"/>
              <a:t>Simplified Acquisition Threshold (SAT):</a:t>
            </a:r>
          </a:p>
          <a:p>
            <a:pPr lvl="2"/>
            <a:r>
              <a:rPr lang="en-US" sz="1800" dirty="0"/>
              <a:t>$150,000 for non-commercial purchases</a:t>
            </a:r>
            <a:r>
              <a:rPr lang="en-US" b="1" baseline="30000" dirty="0"/>
              <a:t>1</a:t>
            </a:r>
            <a:endParaRPr lang="en-US" b="1" dirty="0"/>
          </a:p>
          <a:p>
            <a:pPr>
              <a:buFontTx/>
              <a:buNone/>
            </a:pPr>
            <a:endParaRPr lang="en-US" sz="1800" dirty="0"/>
          </a:p>
          <a:p>
            <a:pPr lvl="1"/>
            <a:r>
              <a:rPr lang="en-US" sz="2000" b="1" dirty="0"/>
              <a:t>Micro-Purchase</a:t>
            </a:r>
            <a:r>
              <a:rPr lang="en-US" sz="2000" dirty="0"/>
              <a:t>: </a:t>
            </a:r>
          </a:p>
          <a:p>
            <a:pPr lvl="2"/>
            <a:r>
              <a:rPr lang="en-US" sz="1800" dirty="0"/>
              <a:t>Purchases which do not exceed the Micro-Purchase threshold</a:t>
            </a:r>
          </a:p>
          <a:p>
            <a:pPr lvl="2"/>
            <a:endParaRPr lang="en-US" sz="1800" dirty="0"/>
          </a:p>
          <a:p>
            <a:pPr lvl="1"/>
            <a:r>
              <a:rPr lang="en-US" sz="2000" b="1" dirty="0"/>
              <a:t>Micro-Purchase Threshold:</a:t>
            </a:r>
            <a:r>
              <a:rPr lang="en-US" sz="2000" b="1" baseline="30000" dirty="0"/>
              <a:t>2</a:t>
            </a:r>
            <a:endParaRPr lang="en-US" sz="2000" b="1" dirty="0"/>
          </a:p>
          <a:p>
            <a:pPr lvl="2"/>
            <a:r>
              <a:rPr lang="en-US" sz="1800" dirty="0"/>
              <a:t>$3,000 for Supplies:</a:t>
            </a:r>
          </a:p>
          <a:p>
            <a:pPr lvl="2"/>
            <a:r>
              <a:rPr lang="en-US" sz="1800" dirty="0"/>
              <a:t>$2,500 for Services</a:t>
            </a:r>
          </a:p>
          <a:p>
            <a:pPr lvl="2"/>
            <a:r>
              <a:rPr lang="en-US" sz="1800" dirty="0"/>
              <a:t>$2,000 for Construction </a:t>
            </a:r>
          </a:p>
          <a:p>
            <a:pPr>
              <a:buFontTx/>
              <a:buNone/>
            </a:pPr>
            <a:endParaRPr lang="en-US" sz="2400" dirty="0"/>
          </a:p>
          <a:p>
            <a:pPr>
              <a:buFontTx/>
              <a:buNone/>
            </a:pPr>
            <a:r>
              <a:rPr lang="en-US" sz="1600" b="0" baseline="30000" dirty="0"/>
              <a:t>1</a:t>
            </a:r>
            <a:r>
              <a:rPr lang="en-US" sz="1600" b="0" u="sng" dirty="0"/>
              <a:t>Note</a:t>
            </a:r>
            <a:r>
              <a:rPr lang="en-US" sz="1600" b="0" dirty="0"/>
              <a:t>: SAPs awarded in Micro-purchase to $150K range are reserved for Small Businesses</a:t>
            </a:r>
            <a:endParaRPr lang="en-US" sz="1600" b="0" baseline="30000" dirty="0"/>
          </a:p>
          <a:p>
            <a:pPr>
              <a:buFontTx/>
              <a:buNone/>
            </a:pPr>
            <a:r>
              <a:rPr lang="en-US" sz="1600" b="0" baseline="30000" dirty="0"/>
              <a:t>2</a:t>
            </a:r>
            <a:r>
              <a:rPr lang="en-US" sz="1600" b="0" u="sng" dirty="0"/>
              <a:t>Contingency Contracting micro-purchase threshold</a:t>
            </a:r>
            <a:r>
              <a:rPr lang="en-US" sz="1600" dirty="0"/>
              <a:t> </a:t>
            </a:r>
            <a:r>
              <a:rPr lang="en-US" sz="1600" b="0" dirty="0"/>
              <a:t>for supplies/services is $15,000 in USA</a:t>
            </a:r>
          </a:p>
          <a:p>
            <a:pPr>
              <a:buFontTx/>
              <a:buNone/>
            </a:pPr>
            <a:r>
              <a:rPr lang="en-US" sz="1600" b="0" dirty="0"/>
              <a:t> and $25,000 outside USA</a:t>
            </a:r>
          </a:p>
          <a:p>
            <a:pPr>
              <a:buFontTx/>
              <a:buNone/>
            </a:pPr>
            <a:endParaRPr lang="en-US" sz="1600" b="0" dirty="0"/>
          </a:p>
          <a:p>
            <a:pPr lvl="1"/>
            <a:endParaRPr lang="en-US" sz="2000" b="1" dirty="0"/>
          </a:p>
          <a:p>
            <a:endParaRPr lang="en-US" sz="2400" b="0" dirty="0"/>
          </a:p>
        </p:txBody>
      </p:sp>
      <p:pic>
        <p:nvPicPr>
          <p:cNvPr id="139268" name="Picture 4" descr="MPj01749660000[1]"/>
          <p:cNvPicPr>
            <a:picLocks noChangeAspect="1" noChangeArrowheads="1"/>
          </p:cNvPicPr>
          <p:nvPr/>
        </p:nvPicPr>
        <p:blipFill>
          <a:blip r:embed="rId2" cstate="print"/>
          <a:srcRect/>
          <a:stretch>
            <a:fillRect/>
          </a:stretch>
        </p:blipFill>
        <p:spPr bwMode="auto">
          <a:xfrm>
            <a:off x="5715000" y="3886200"/>
            <a:ext cx="2932113" cy="195421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6FE48093-DE93-42E3-B010-83034D6DA290}" type="slidenum">
              <a:rPr lang="en-US"/>
              <a:pPr/>
              <a:t>7</a:t>
            </a:fld>
            <a:endParaRPr lang="en-US"/>
          </a:p>
        </p:txBody>
      </p:sp>
      <p:sp>
        <p:nvSpPr>
          <p:cNvPr id="82946" name="Rectangle 2"/>
          <p:cNvSpPr>
            <a:spLocks noGrp="1" noChangeArrowheads="1"/>
          </p:cNvSpPr>
          <p:nvPr>
            <p:ph type="title"/>
          </p:nvPr>
        </p:nvSpPr>
        <p:spPr/>
        <p:txBody>
          <a:bodyPr/>
          <a:lstStyle/>
          <a:p>
            <a:r>
              <a:rPr lang="en-US"/>
              <a:t>Criteria for Use </a:t>
            </a:r>
          </a:p>
        </p:txBody>
      </p:sp>
      <p:sp>
        <p:nvSpPr>
          <p:cNvPr id="82947" name="Rectangle 3"/>
          <p:cNvSpPr>
            <a:spLocks noGrp="1" noChangeArrowheads="1"/>
          </p:cNvSpPr>
          <p:nvPr>
            <p:ph type="body" idx="1"/>
          </p:nvPr>
        </p:nvSpPr>
        <p:spPr/>
        <p:txBody>
          <a:bodyPr/>
          <a:lstStyle/>
          <a:p>
            <a:r>
              <a:rPr lang="en-US" sz="2400" dirty="0"/>
              <a:t>Use one of the acquisition methods prescribed in FAR Part 13:</a:t>
            </a:r>
          </a:p>
          <a:p>
            <a:pPr lvl="1"/>
            <a:r>
              <a:rPr lang="en-US" sz="2000" dirty="0"/>
              <a:t>Government-Wide Purchase Card (FAR 13.301)</a:t>
            </a:r>
          </a:p>
          <a:p>
            <a:pPr lvl="1"/>
            <a:r>
              <a:rPr lang="en-US" sz="2000" dirty="0"/>
              <a:t>Purchase Orders (FAR 13.302)</a:t>
            </a:r>
          </a:p>
          <a:p>
            <a:pPr lvl="1"/>
            <a:r>
              <a:rPr lang="en-US" sz="2000" dirty="0"/>
              <a:t>Blanket Purchase Agreements (FAR 13.303)</a:t>
            </a:r>
          </a:p>
          <a:p>
            <a:pPr lvl="1"/>
            <a:r>
              <a:rPr lang="en-US" sz="2000" dirty="0" err="1"/>
              <a:t>Imprest</a:t>
            </a:r>
            <a:r>
              <a:rPr lang="en-US" sz="2000" dirty="0"/>
              <a:t> Funds &amp; Third Party Drafts (FAR 13.305)</a:t>
            </a:r>
          </a:p>
          <a:p>
            <a:pPr lvl="1"/>
            <a:r>
              <a:rPr lang="en-US" sz="2000" dirty="0"/>
              <a:t>SF 44, Purchase Order-Invoice-Voucher (FAR 13.306)</a:t>
            </a:r>
          </a:p>
          <a:p>
            <a:pPr lvl="2"/>
            <a:endParaRPr lang="en-US" dirty="0"/>
          </a:p>
          <a:p>
            <a:r>
              <a:rPr lang="en-US" sz="2400" dirty="0"/>
              <a:t>Aggregate amount of acquisition does not [generally</a:t>
            </a:r>
            <a:r>
              <a:rPr lang="en-US" sz="2400" baseline="30000" dirty="0"/>
              <a:t>1</a:t>
            </a:r>
            <a:r>
              <a:rPr lang="en-US" sz="2400" dirty="0"/>
              <a:t>] exceed SAT (Simplified Acquisition Threshold): </a:t>
            </a:r>
          </a:p>
          <a:p>
            <a:pPr lvl="1"/>
            <a:r>
              <a:rPr lang="en-US" sz="2000" dirty="0"/>
              <a:t>SAT amount is $150K</a:t>
            </a:r>
          </a:p>
          <a:p>
            <a:pPr lvl="1"/>
            <a:r>
              <a:rPr lang="en-US" sz="2000" b="1" baseline="30000" dirty="0"/>
              <a:t>1</a:t>
            </a:r>
            <a:r>
              <a:rPr lang="en-US" sz="2000" dirty="0"/>
              <a:t>Exception: amount is $6.5M </a:t>
            </a:r>
            <a:r>
              <a:rPr lang="en-US" sz="2000" i="1" dirty="0"/>
              <a:t> </a:t>
            </a:r>
            <a:r>
              <a:rPr lang="en-US" sz="2000" dirty="0"/>
              <a:t>for Commercial Items (FAR 13.500) </a:t>
            </a:r>
            <a:r>
              <a:rPr lang="en-US" sz="2000" b="1" baseline="30000" dirty="0"/>
              <a:t>1</a:t>
            </a:r>
            <a:r>
              <a:rPr lang="en-US" sz="2000" dirty="0"/>
              <a:t>No longer applicable as of 1JAN2012</a:t>
            </a:r>
          </a:p>
          <a:p>
            <a:endParaRPr lang="en-US" sz="2000" b="0" dirty="0"/>
          </a:p>
        </p:txBody>
      </p:sp>
      <p:pic>
        <p:nvPicPr>
          <p:cNvPr id="82948" name="Picture 4" descr="j0297177[1]"/>
          <p:cNvPicPr>
            <a:picLocks noChangeAspect="1" noChangeArrowheads="1"/>
          </p:cNvPicPr>
          <p:nvPr/>
        </p:nvPicPr>
        <p:blipFill>
          <a:blip r:embed="rId2" cstate="print"/>
          <a:srcRect/>
          <a:stretch>
            <a:fillRect/>
          </a:stretch>
        </p:blipFill>
        <p:spPr bwMode="auto">
          <a:xfrm>
            <a:off x="6781800" y="0"/>
            <a:ext cx="1371600" cy="118586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D680A34F-2AEE-4EE1-97FA-76DFFC54EA16}" type="slidenum">
              <a:rPr lang="en-US"/>
              <a:pPr/>
              <a:t>8</a:t>
            </a:fld>
            <a:endParaRPr lang="en-US"/>
          </a:p>
        </p:txBody>
      </p:sp>
      <p:sp>
        <p:nvSpPr>
          <p:cNvPr id="83970" name="Rectangle 2"/>
          <p:cNvSpPr>
            <a:spLocks noGrp="1" noChangeArrowheads="1"/>
          </p:cNvSpPr>
          <p:nvPr>
            <p:ph type="title"/>
          </p:nvPr>
        </p:nvSpPr>
        <p:spPr/>
        <p:txBody>
          <a:bodyPr/>
          <a:lstStyle/>
          <a:p>
            <a:r>
              <a:rPr lang="en-US"/>
              <a:t>Criteria for Use …</a:t>
            </a:r>
          </a:p>
        </p:txBody>
      </p:sp>
      <p:sp>
        <p:nvSpPr>
          <p:cNvPr id="83971" name="Rectangle 3"/>
          <p:cNvSpPr>
            <a:spLocks noGrp="1" noChangeArrowheads="1"/>
          </p:cNvSpPr>
          <p:nvPr>
            <p:ph type="body" idx="1"/>
          </p:nvPr>
        </p:nvSpPr>
        <p:spPr/>
        <p:txBody>
          <a:bodyPr/>
          <a:lstStyle/>
          <a:p>
            <a:pPr>
              <a:lnSpc>
                <a:spcPct val="90000"/>
              </a:lnSpc>
            </a:pPr>
            <a:r>
              <a:rPr lang="en-US" sz="2400"/>
              <a:t>Requirement not available through a required source in FAR Part 8</a:t>
            </a:r>
          </a:p>
          <a:p>
            <a:pPr lvl="1">
              <a:lnSpc>
                <a:spcPct val="90000"/>
              </a:lnSpc>
            </a:pPr>
            <a:r>
              <a:rPr lang="en-US" sz="2000"/>
              <a:t>(</a:t>
            </a:r>
            <a:r>
              <a:rPr lang="en-US" sz="2000" i="1"/>
              <a:t>e.g.</a:t>
            </a:r>
            <a:r>
              <a:rPr lang="en-US" sz="2000"/>
              <a:t>, Federal Prison Industries, Committee for Purchase from People Who are Blind or Severely Disabled, and Federal Supply Schedule contracts)</a:t>
            </a:r>
          </a:p>
          <a:p>
            <a:pPr>
              <a:lnSpc>
                <a:spcPct val="90000"/>
              </a:lnSpc>
            </a:pPr>
            <a:endParaRPr lang="en-US" sz="2400"/>
          </a:p>
          <a:p>
            <a:pPr>
              <a:lnSpc>
                <a:spcPct val="90000"/>
              </a:lnSpc>
            </a:pPr>
            <a:r>
              <a:rPr lang="en-US" sz="2400"/>
              <a:t>No other procurement instrument is in place to satisfy the requirement (e.g. Indefinite Delivery contract, Other Established Contracts, etc.)</a:t>
            </a:r>
          </a:p>
          <a:p>
            <a:pPr>
              <a:lnSpc>
                <a:spcPct val="90000"/>
              </a:lnSpc>
            </a:pPr>
            <a:endParaRPr lang="en-US" sz="2400"/>
          </a:p>
          <a:p>
            <a:pPr>
              <a:lnSpc>
                <a:spcPct val="90000"/>
              </a:lnSpc>
            </a:pPr>
            <a:r>
              <a:rPr lang="en-US" sz="2400"/>
              <a:t>Requirement is well-defined </a:t>
            </a:r>
          </a:p>
          <a:p>
            <a:pPr>
              <a:lnSpc>
                <a:spcPct val="90000"/>
              </a:lnSpc>
            </a:pPr>
            <a:endParaRPr lang="en-US" sz="2400"/>
          </a:p>
          <a:p>
            <a:pPr>
              <a:lnSpc>
                <a:spcPct val="90000"/>
              </a:lnSpc>
            </a:pPr>
            <a:endParaRPr lang="en-US" sz="2400"/>
          </a:p>
          <a:p>
            <a:pPr algn="ctr">
              <a:lnSpc>
                <a:spcPct val="90000"/>
              </a:lnSpc>
              <a:buFontTx/>
              <a:buNone/>
            </a:pPr>
            <a:r>
              <a:rPr lang="en-US" sz="2400" b="0"/>
              <a:t>FAR 13.003(a)</a:t>
            </a:r>
          </a:p>
          <a:p>
            <a:pPr>
              <a:lnSpc>
                <a:spcPct val="90000"/>
              </a:lnSpc>
            </a:pPr>
            <a:endParaRPr lang="en-US" sz="2400" b="0"/>
          </a:p>
        </p:txBody>
      </p:sp>
      <p:pic>
        <p:nvPicPr>
          <p:cNvPr id="83972" name="Picture 4" descr="j0297177[1]"/>
          <p:cNvPicPr>
            <a:picLocks noChangeAspect="1" noChangeArrowheads="1"/>
          </p:cNvPicPr>
          <p:nvPr/>
        </p:nvPicPr>
        <p:blipFill>
          <a:blip r:embed="rId2" cstate="print"/>
          <a:srcRect/>
          <a:stretch>
            <a:fillRect/>
          </a:stretch>
        </p:blipFill>
        <p:spPr bwMode="auto">
          <a:xfrm>
            <a:off x="6934200" y="0"/>
            <a:ext cx="1295400" cy="112077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ECD18E3B-CCD4-484C-BB3F-9F9D72ABA677}" type="slidenum">
              <a:rPr lang="en-US"/>
              <a:pPr/>
              <a:t>9</a:t>
            </a:fld>
            <a:endParaRPr lang="en-US"/>
          </a:p>
        </p:txBody>
      </p:sp>
      <p:sp>
        <p:nvSpPr>
          <p:cNvPr id="79874" name="Rectangle 2"/>
          <p:cNvSpPr>
            <a:spLocks noGrp="1" noChangeArrowheads="1"/>
          </p:cNvSpPr>
          <p:nvPr>
            <p:ph type="title"/>
          </p:nvPr>
        </p:nvSpPr>
        <p:spPr/>
        <p:txBody>
          <a:bodyPr/>
          <a:lstStyle/>
          <a:p>
            <a:r>
              <a:rPr lang="en-US"/>
              <a:t>Advantages</a:t>
            </a:r>
          </a:p>
        </p:txBody>
      </p:sp>
      <p:sp>
        <p:nvSpPr>
          <p:cNvPr id="79875" name="Rectangle 3"/>
          <p:cNvSpPr>
            <a:spLocks noGrp="1" noChangeArrowheads="1"/>
          </p:cNvSpPr>
          <p:nvPr>
            <p:ph type="body" idx="1"/>
          </p:nvPr>
        </p:nvSpPr>
        <p:spPr/>
        <p:txBody>
          <a:bodyPr/>
          <a:lstStyle/>
          <a:p>
            <a:r>
              <a:rPr lang="en-US" sz="2400" dirty="0"/>
              <a:t>Faster than other acquisition methods</a:t>
            </a:r>
            <a:r>
              <a:rPr lang="en-US" dirty="0"/>
              <a:t> </a:t>
            </a:r>
          </a:p>
          <a:p>
            <a:pPr lvl="1"/>
            <a:r>
              <a:rPr lang="en-US" sz="2000" dirty="0"/>
              <a:t>Shorter solicitations</a:t>
            </a:r>
          </a:p>
          <a:p>
            <a:pPr lvl="1"/>
            <a:r>
              <a:rPr lang="en-US" sz="2000" dirty="0"/>
              <a:t>Faster turnaround times</a:t>
            </a:r>
          </a:p>
          <a:p>
            <a:pPr lvl="1"/>
            <a:endParaRPr lang="en-US" sz="2000" dirty="0"/>
          </a:p>
          <a:p>
            <a:r>
              <a:rPr lang="en-US" sz="2400" dirty="0"/>
              <a:t>Saves money for Government and Contractor</a:t>
            </a:r>
            <a:r>
              <a:rPr lang="en-US" dirty="0"/>
              <a:t> </a:t>
            </a:r>
          </a:p>
          <a:p>
            <a:pPr lvl="1"/>
            <a:r>
              <a:rPr lang="en-US" sz="2000" dirty="0"/>
              <a:t>Less paperwork</a:t>
            </a:r>
          </a:p>
          <a:p>
            <a:pPr lvl="1"/>
            <a:r>
              <a:rPr lang="en-US" sz="2000" dirty="0"/>
              <a:t>Less manpower</a:t>
            </a:r>
          </a:p>
          <a:p>
            <a:pPr lvl="1"/>
            <a:r>
              <a:rPr lang="en-US" sz="2000" dirty="0"/>
              <a:t>Reduced administrative costs</a:t>
            </a:r>
          </a:p>
          <a:p>
            <a:pPr lvl="1"/>
            <a:endParaRPr lang="en-US" sz="2000" dirty="0"/>
          </a:p>
          <a:p>
            <a:r>
              <a:rPr lang="en-US" sz="2400" dirty="0"/>
              <a:t>Promotes Small Business Opportunities</a:t>
            </a:r>
          </a:p>
          <a:p>
            <a:pPr lvl="1"/>
            <a:r>
              <a:rPr lang="en-US" sz="2000" dirty="0"/>
              <a:t>Acquisitions exceeding Micro-purchase but not over $150K (SAT) are set-aside for Small Businesses (FAR 19.502-2)</a:t>
            </a:r>
          </a:p>
          <a:p>
            <a:endParaRPr lang="en-US" sz="2000" b="0" dirty="0"/>
          </a:p>
        </p:txBody>
      </p:sp>
      <p:pic>
        <p:nvPicPr>
          <p:cNvPr id="79878" name="Picture 6" descr="MCj04280650000[1]"/>
          <p:cNvPicPr>
            <a:picLocks noChangeAspect="1" noChangeArrowheads="1"/>
          </p:cNvPicPr>
          <p:nvPr/>
        </p:nvPicPr>
        <p:blipFill>
          <a:blip r:embed="rId2" cstate="print"/>
          <a:srcRect/>
          <a:stretch>
            <a:fillRect/>
          </a:stretch>
        </p:blipFill>
        <p:spPr bwMode="auto">
          <a:xfrm>
            <a:off x="6553200" y="0"/>
            <a:ext cx="1447800" cy="1009650"/>
          </a:xfrm>
          <a:prstGeom prst="rect">
            <a:avLst/>
          </a:prstGeom>
          <a:noFill/>
        </p:spPr>
      </p:pic>
    </p:spTree>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600200" marR="0" indent="-228600" algn="ctr" defTabSz="914400" rtl="0" eaLnBrk="1" fontAlgn="base" latinLnBrk="0" hangingPunct="1">
          <a:lnSpc>
            <a:spcPct val="100000"/>
          </a:lnSpc>
          <a:spcBef>
            <a:spcPct val="20000"/>
          </a:spcBef>
          <a:spcAft>
            <a:spcPct val="0"/>
          </a:spcAft>
          <a:buClrTx/>
          <a:buSzTx/>
          <a:buFont typeface="Arial" charset="0"/>
          <a:buChar char="-"/>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600200" marR="0" indent="-228600" algn="ctr" defTabSz="914400" rtl="0" eaLnBrk="1" fontAlgn="base" latinLnBrk="0" hangingPunct="1">
          <a:lnSpc>
            <a:spcPct val="100000"/>
          </a:lnSpc>
          <a:spcBef>
            <a:spcPct val="20000"/>
          </a:spcBef>
          <a:spcAft>
            <a:spcPct val="0"/>
          </a:spcAft>
          <a:buClrTx/>
          <a:buSzTx/>
          <a:buFont typeface="Arial" charset="0"/>
          <a:buChar char="-"/>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7508</TotalTime>
  <Words>2437</Words>
  <Application>Microsoft Office PowerPoint</Application>
  <PresentationFormat>On-screen Show (4:3)</PresentationFormat>
  <Paragraphs>467</Paragraphs>
  <Slides>42</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9" baseType="lpstr">
      <vt:lpstr>Arial</vt:lpstr>
      <vt:lpstr>Comic Sans MS</vt:lpstr>
      <vt:lpstr>Impact</vt:lpstr>
      <vt:lpstr>Times New Roman</vt:lpstr>
      <vt:lpstr>1_Default Design</vt:lpstr>
      <vt:lpstr>Document</vt:lpstr>
      <vt:lpstr>Acrobat Document</vt:lpstr>
      <vt:lpstr>NET Training Simplified Acquisition Procedures (SAP)</vt:lpstr>
      <vt:lpstr> Course Overview </vt:lpstr>
      <vt:lpstr>Overview</vt:lpstr>
      <vt:lpstr>Definition </vt:lpstr>
      <vt:lpstr>Definition … </vt:lpstr>
      <vt:lpstr>Definition … </vt:lpstr>
      <vt:lpstr>Criteria for Use </vt:lpstr>
      <vt:lpstr>Criteria for Use …</vt:lpstr>
      <vt:lpstr>Advantages</vt:lpstr>
      <vt:lpstr>Five SAP Methods </vt:lpstr>
      <vt:lpstr>Government-Wide  Purchase Card Program </vt:lpstr>
      <vt:lpstr>What is the Purchase Card?</vt:lpstr>
      <vt:lpstr>   WHAT GOVERNS THE                PURCHASE CARD PROGRAM?</vt:lpstr>
      <vt:lpstr>How-to acquire Micro-purchases without using GPC</vt:lpstr>
      <vt:lpstr>Items Typically Acquired</vt:lpstr>
      <vt:lpstr>Cardholder Expectations  of Vendors</vt:lpstr>
      <vt:lpstr>Cardholder  Responsibilities</vt:lpstr>
      <vt:lpstr>Responsibilities of  GPC Team</vt:lpstr>
      <vt:lpstr>Benefits to Vendors</vt:lpstr>
      <vt:lpstr>E-GPC</vt:lpstr>
      <vt:lpstr>Purchase Orders</vt:lpstr>
      <vt:lpstr>Purchase Orders …</vt:lpstr>
      <vt:lpstr>Purchase Orders …</vt:lpstr>
      <vt:lpstr>Purchase Orders …</vt:lpstr>
      <vt:lpstr>Blanket Purchase Agreements</vt:lpstr>
      <vt:lpstr>Blanket Purchase Agreements …</vt:lpstr>
      <vt:lpstr>Blanket Purchase Agreements …</vt:lpstr>
      <vt:lpstr> Blanket Purchase Agreements …</vt:lpstr>
      <vt:lpstr> Blanket Purchase Agreements …</vt:lpstr>
      <vt:lpstr>Imprest Funds &amp; Third Party Drafts </vt:lpstr>
      <vt:lpstr>Imprest Funds &amp; Third Party Drafts…</vt:lpstr>
      <vt:lpstr>Imprest Funds &amp; Third Party Drafts…</vt:lpstr>
      <vt:lpstr>SF 44 Purchase Order-Invoice-Voucher</vt:lpstr>
      <vt:lpstr>SF 44 Purchase Order-Invoice-Voucher…</vt:lpstr>
      <vt:lpstr>Summary</vt:lpstr>
      <vt:lpstr>Government-Wide  Purchase Card Program </vt:lpstr>
      <vt:lpstr>Purchase Orders</vt:lpstr>
      <vt:lpstr>Blanket Purchase Agreements</vt:lpstr>
      <vt:lpstr>Imprest Funds &amp; Third Party Drafts </vt:lpstr>
      <vt:lpstr>SF 44 Purchase Order-Invoice-Voucher</vt:lpstr>
      <vt:lpstr>Summary</vt:lpstr>
      <vt:lpstr>PowerPoint Presentation</vt:lpstr>
    </vt:vector>
  </TitlesOfParts>
  <Company>HQAMFC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Capt Kent Meredith</dc:creator>
  <cp:lastModifiedBy>Berton Manning</cp:lastModifiedBy>
  <cp:revision>185</cp:revision>
  <cp:lastPrinted>2000-12-05T15:15:02Z</cp:lastPrinted>
  <dcterms:created xsi:type="dcterms:W3CDTF">2000-11-29T18:53:46Z</dcterms:created>
  <dcterms:modified xsi:type="dcterms:W3CDTF">2017-10-24T20:31:21Z</dcterms:modified>
</cp:coreProperties>
</file>